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07"/>
  </p:handoutMasterIdLst>
  <p:sldIdLst>
    <p:sldId id="304" r:id="rId3"/>
    <p:sldId id="10227" r:id="rId5"/>
    <p:sldId id="308" r:id="rId6"/>
    <p:sldId id="10028" r:id="rId7"/>
    <p:sldId id="10029" r:id="rId8"/>
    <p:sldId id="10030" r:id="rId9"/>
    <p:sldId id="6057" r:id="rId10"/>
    <p:sldId id="9956" r:id="rId11"/>
    <p:sldId id="10102" r:id="rId12"/>
    <p:sldId id="10103" r:id="rId13"/>
    <p:sldId id="10104" r:id="rId14"/>
    <p:sldId id="10105" r:id="rId15"/>
    <p:sldId id="10228" r:id="rId16"/>
    <p:sldId id="10230" r:id="rId17"/>
    <p:sldId id="10383" r:id="rId18"/>
    <p:sldId id="10106" r:id="rId19"/>
    <p:sldId id="10231" r:id="rId20"/>
    <p:sldId id="10107" r:id="rId21"/>
    <p:sldId id="10108" r:id="rId22"/>
    <p:sldId id="10305" r:id="rId23"/>
    <p:sldId id="10306" r:id="rId24"/>
    <p:sldId id="10314" r:id="rId25"/>
    <p:sldId id="10315" r:id="rId26"/>
    <p:sldId id="10316" r:id="rId27"/>
    <p:sldId id="10317" r:id="rId28"/>
    <p:sldId id="10318" r:id="rId29"/>
    <p:sldId id="10110" r:id="rId30"/>
    <p:sldId id="10109" r:id="rId31"/>
    <p:sldId id="10319" r:id="rId32"/>
    <p:sldId id="10320" r:id="rId33"/>
    <p:sldId id="10321" r:id="rId34"/>
    <p:sldId id="10384" r:id="rId35"/>
    <p:sldId id="10111" r:id="rId36"/>
    <p:sldId id="9957" r:id="rId37"/>
    <p:sldId id="10171" r:id="rId38"/>
    <p:sldId id="10385" r:id="rId39"/>
    <p:sldId id="10173" r:id="rId40"/>
    <p:sldId id="10174" r:id="rId41"/>
    <p:sldId id="10175" r:id="rId42"/>
    <p:sldId id="10176" r:id="rId43"/>
    <p:sldId id="10387" r:id="rId44"/>
    <p:sldId id="10386" r:id="rId45"/>
    <p:sldId id="10389" r:id="rId46"/>
    <p:sldId id="10390" r:id="rId47"/>
    <p:sldId id="10391" r:id="rId48"/>
    <p:sldId id="9959" r:id="rId49"/>
    <p:sldId id="10392" r:id="rId50"/>
    <p:sldId id="10393" r:id="rId51"/>
    <p:sldId id="10394" r:id="rId52"/>
    <p:sldId id="10395" r:id="rId53"/>
    <p:sldId id="10397" r:id="rId54"/>
    <p:sldId id="10398" r:id="rId55"/>
    <p:sldId id="1083" r:id="rId56"/>
    <p:sldId id="1853" r:id="rId57"/>
    <p:sldId id="1086" r:id="rId58"/>
    <p:sldId id="10399" r:id="rId59"/>
    <p:sldId id="10400" r:id="rId60"/>
    <p:sldId id="1847" r:id="rId61"/>
    <p:sldId id="9965" r:id="rId62"/>
    <p:sldId id="828" r:id="rId63"/>
    <p:sldId id="10401" r:id="rId64"/>
    <p:sldId id="10465" r:id="rId65"/>
    <p:sldId id="10466" r:id="rId66"/>
    <p:sldId id="10464" r:id="rId67"/>
    <p:sldId id="10467" r:id="rId68"/>
    <p:sldId id="10468" r:id="rId69"/>
    <p:sldId id="9966" r:id="rId70"/>
    <p:sldId id="10470" r:id="rId71"/>
    <p:sldId id="10473" r:id="rId72"/>
    <p:sldId id="10471" r:id="rId73"/>
    <p:sldId id="791" r:id="rId74"/>
    <p:sldId id="792" r:id="rId75"/>
    <p:sldId id="795" r:id="rId76"/>
    <p:sldId id="10474" r:id="rId77"/>
    <p:sldId id="10475" r:id="rId78"/>
    <p:sldId id="10477" r:id="rId79"/>
    <p:sldId id="799" r:id="rId80"/>
    <p:sldId id="10476" r:id="rId81"/>
    <p:sldId id="10479" r:id="rId82"/>
    <p:sldId id="10478" r:id="rId83"/>
    <p:sldId id="10480" r:id="rId84"/>
    <p:sldId id="10482" r:id="rId85"/>
    <p:sldId id="10483" r:id="rId86"/>
    <p:sldId id="10484" r:id="rId87"/>
    <p:sldId id="10487" r:id="rId88"/>
    <p:sldId id="10488" r:id="rId89"/>
    <p:sldId id="10489" r:id="rId90"/>
    <p:sldId id="9967" r:id="rId91"/>
    <p:sldId id="809" r:id="rId92"/>
    <p:sldId id="810" r:id="rId93"/>
    <p:sldId id="830" r:id="rId94"/>
    <p:sldId id="811" r:id="rId95"/>
    <p:sldId id="9968" r:id="rId96"/>
    <p:sldId id="820" r:id="rId97"/>
    <p:sldId id="821" r:id="rId98"/>
    <p:sldId id="837" r:id="rId99"/>
    <p:sldId id="10491" r:id="rId100"/>
    <p:sldId id="10493" r:id="rId101"/>
    <p:sldId id="10494" r:id="rId102"/>
    <p:sldId id="10495" r:id="rId103"/>
    <p:sldId id="10496" r:id="rId104"/>
    <p:sldId id="10497" r:id="rId105"/>
    <p:sldId id="6034" r:id="rId106"/>
  </p:sldIdLst>
  <p:sldSz cx="9144000" cy="5143500" type="screen16x9"/>
  <p:notesSz cx="6858000" cy="9144000"/>
  <p:custDataLst>
    <p:tags r:id="rId11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5" userDrawn="1">
          <p15:clr>
            <a:srgbClr val="A4A3A4"/>
          </p15:clr>
        </p15:guide>
        <p15:guide id="2" pos="2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435CC8"/>
    <a:srgbClr val="FFC600"/>
    <a:srgbClr val="1F2B88"/>
    <a:srgbClr val="FFC000"/>
    <a:srgbClr val="242C52"/>
    <a:srgbClr val="6880B1"/>
    <a:srgbClr val="FFBB0A"/>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2" autoAdjust="0"/>
    <p:restoredTop sz="88142"/>
  </p:normalViewPr>
  <p:slideViewPr>
    <p:cSldViewPr snapToGrid="0" snapToObjects="1" showGuides="1">
      <p:cViewPr varScale="1">
        <p:scale>
          <a:sx n="128" d="100"/>
          <a:sy n="128" d="100"/>
        </p:scale>
        <p:origin x="1096" y="160"/>
      </p:cViewPr>
      <p:guideLst>
        <p:guide orient="horz" pos="1615"/>
        <p:guide pos="2864"/>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1" Type="http://schemas.openxmlformats.org/officeDocument/2006/relationships/tags" Target="tags/tag114.xml"/><Relationship Id="rId110" Type="http://schemas.openxmlformats.org/officeDocument/2006/relationships/tableStyles" Target="tableStyles.xml"/><Relationship Id="rId11" Type="http://schemas.openxmlformats.org/officeDocument/2006/relationships/slide" Target="slides/slide8.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handoutMaster" Target="handoutMasters/handoutMaster1.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4FF72E9-50CB-408F-9E94-5496B7D0F5B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99CDA59E-2E99-4DEA-99CF-E3D68C2B0A8A}">
      <dgm:prSet phldrT="[文本]"/>
      <dgm:spPr>
        <a:solidFill>
          <a:srgbClr val="FF0000"/>
        </a:solidFill>
      </dgm:spPr>
      <dgm:t>
        <a:bodyPr/>
        <a:lstStyle/>
        <a:p>
          <a:r>
            <a:rPr lang="zh-CN" altLang="en-US" dirty="0" smtClean="0"/>
            <a:t>通用标准</a:t>
          </a:r>
          <a:endParaRPr lang="zh-CN" altLang="en-US" dirty="0"/>
        </a:p>
      </dgm:t>
    </dgm:pt>
    <dgm:pt modelId="{B125ADB3-1F0C-4909-80B5-F0BEE4E5BE32}" cxnId="{1B317A62-A375-4653-9EBA-5277AAE7A637}" type="parTrans">
      <dgm:prSet/>
      <dgm:spPr/>
      <dgm:t>
        <a:bodyPr/>
        <a:lstStyle/>
        <a:p>
          <a:endParaRPr lang="zh-CN" altLang="en-US"/>
        </a:p>
      </dgm:t>
    </dgm:pt>
    <dgm:pt modelId="{BD6DC746-5259-4643-AC9F-B9FBBA6FF736}" cxnId="{1B317A62-A375-4653-9EBA-5277AAE7A637}" type="sibTrans">
      <dgm:prSet/>
      <dgm:spPr/>
      <dgm:t>
        <a:bodyPr/>
        <a:lstStyle/>
        <a:p>
          <a:endParaRPr lang="zh-CN" altLang="en-US"/>
        </a:p>
      </dgm:t>
    </dgm:pt>
    <dgm:pt modelId="{F9BD868F-9B71-4678-9BCF-91B73CD87B4A}">
      <dgm:prSet phldrT="[文本]"/>
      <dgm:spPr/>
      <dgm:t>
        <a:bodyPr/>
        <a:lstStyle/>
        <a:p>
          <a:r>
            <a:rPr lang="en-US" altLang="zh-CN" i="0" dirty="0" err="1" smtClean="0"/>
            <a:t>TMap</a:t>
          </a:r>
          <a:r>
            <a:rPr lang="zh-CN" altLang="en-US" i="0" dirty="0" smtClean="0"/>
            <a:t>和</a:t>
          </a:r>
          <a:r>
            <a:rPr lang="en-US" altLang="zh-CN" i="0" dirty="0" smtClean="0"/>
            <a:t>TPI</a:t>
          </a:r>
          <a:r>
            <a:rPr lang="zh-CN" altLang="en-US" i="0" dirty="0" smtClean="0"/>
            <a:t>已经成为事实上的工具，广泛应用于不同的国家和公司中（包括工程师，管理者和咨询师）。</a:t>
          </a:r>
          <a:endParaRPr lang="zh-CN" altLang="en-US" dirty="0"/>
        </a:p>
      </dgm:t>
    </dgm:pt>
    <dgm:pt modelId="{B2DDBB57-16BA-487B-A959-F34C46B8D81C}" cxnId="{443FDE20-9504-4D49-83BE-A264C822272C}" type="parTrans">
      <dgm:prSet/>
      <dgm:spPr/>
      <dgm:t>
        <a:bodyPr/>
        <a:lstStyle/>
        <a:p>
          <a:endParaRPr lang="zh-CN" altLang="en-US"/>
        </a:p>
      </dgm:t>
    </dgm:pt>
    <dgm:pt modelId="{BB9FCB43-D9FE-44BD-97D8-43161B3EDC73}" cxnId="{443FDE20-9504-4D49-83BE-A264C822272C}" type="sibTrans">
      <dgm:prSet/>
      <dgm:spPr/>
      <dgm:t>
        <a:bodyPr/>
        <a:lstStyle/>
        <a:p>
          <a:endParaRPr lang="zh-CN" altLang="en-US"/>
        </a:p>
      </dgm:t>
    </dgm:pt>
    <dgm:pt modelId="{F4BA43B4-4AE6-4A36-91BA-7952EA893667}">
      <dgm:prSet phldrT="[文本]"/>
      <dgm:spPr>
        <a:solidFill>
          <a:srgbClr val="00B050"/>
        </a:solidFill>
      </dgm:spPr>
      <dgm:t>
        <a:bodyPr/>
        <a:lstStyle/>
        <a:p>
          <a:r>
            <a:rPr lang="zh-CN" altLang="en-US" dirty="0" smtClean="0"/>
            <a:t>商业驱动</a:t>
          </a:r>
          <a:endParaRPr lang="zh-CN" altLang="en-US" dirty="0"/>
        </a:p>
      </dgm:t>
    </dgm:pt>
    <dgm:pt modelId="{6971E20F-7D46-4ADB-A4CC-41AF3129441F}" cxnId="{3EF48F16-3710-4137-9EEE-490B13EB0DAB}" type="parTrans">
      <dgm:prSet/>
      <dgm:spPr/>
      <dgm:t>
        <a:bodyPr/>
        <a:lstStyle/>
        <a:p>
          <a:endParaRPr lang="zh-CN" altLang="en-US"/>
        </a:p>
      </dgm:t>
    </dgm:pt>
    <dgm:pt modelId="{C712C9F5-E317-4F0E-BE07-2ACCC3E59240}" cxnId="{3EF48F16-3710-4137-9EEE-490B13EB0DAB}" type="sibTrans">
      <dgm:prSet/>
      <dgm:spPr/>
      <dgm:t>
        <a:bodyPr/>
        <a:lstStyle/>
        <a:p>
          <a:endParaRPr lang="zh-CN" altLang="en-US"/>
        </a:p>
      </dgm:t>
    </dgm:pt>
    <dgm:pt modelId="{D952E714-477D-41D0-85BA-168324C77686}">
      <dgm:prSet phldrT="[文本]"/>
      <dgm:spPr/>
      <dgm:t>
        <a:bodyPr/>
        <a:lstStyle/>
        <a:p>
          <a:r>
            <a:rPr lang="zh-CN" altLang="en-US" b="0" i="0" dirty="0" smtClean="0"/>
            <a:t>无论是</a:t>
          </a:r>
          <a:r>
            <a:rPr lang="en-US" altLang="zh-CN" b="0" i="0" dirty="0" smtClean="0"/>
            <a:t>TPI</a:t>
          </a:r>
          <a:r>
            <a:rPr lang="zh-CN" altLang="en-US" b="0" i="0" dirty="0" smtClean="0"/>
            <a:t>还是</a:t>
          </a:r>
          <a:r>
            <a:rPr lang="en-US" altLang="zh-CN" b="0" i="0" dirty="0" smtClean="0"/>
            <a:t>TMAP</a:t>
          </a:r>
          <a:r>
            <a:rPr lang="zh-CN" altLang="en-US" b="0" i="0" dirty="0" smtClean="0"/>
            <a:t>，商业都起到关键作用。</a:t>
          </a:r>
          <a:r>
            <a:rPr lang="en-US" altLang="zh-CN" b="0" i="0" dirty="0" smtClean="0"/>
            <a:t>TMAP</a:t>
          </a:r>
          <a:r>
            <a:rPr lang="zh-CN" altLang="en-US" b="0" i="0" dirty="0" smtClean="0"/>
            <a:t>是商业驱动测试管理（</a:t>
          </a:r>
          <a:r>
            <a:rPr lang="en-US" altLang="zh-CN" b="0" i="0" dirty="0" smtClean="0"/>
            <a:t>BDTM</a:t>
          </a:r>
          <a:r>
            <a:rPr lang="zh-CN" altLang="en-US" b="0" i="0" dirty="0" smtClean="0"/>
            <a:t>）。</a:t>
          </a:r>
          <a:r>
            <a:rPr lang="en-US" altLang="zh-CN" b="0" i="0" dirty="0" smtClean="0"/>
            <a:t>TPI</a:t>
          </a:r>
          <a:r>
            <a:rPr lang="zh-CN" altLang="en-US" b="0" i="0" dirty="0" smtClean="0"/>
            <a:t>是商业驱动测试过程提升。</a:t>
          </a:r>
          <a:endParaRPr lang="zh-CN" altLang="en-US" dirty="0"/>
        </a:p>
      </dgm:t>
    </dgm:pt>
    <dgm:pt modelId="{5B2C0D9B-757B-4956-83DA-23AF730564B1}" cxnId="{205C033B-A78A-42AA-B9B2-A6C1FDF84115}" type="parTrans">
      <dgm:prSet/>
      <dgm:spPr/>
      <dgm:t>
        <a:bodyPr/>
        <a:lstStyle/>
        <a:p>
          <a:endParaRPr lang="zh-CN" altLang="en-US"/>
        </a:p>
      </dgm:t>
    </dgm:pt>
    <dgm:pt modelId="{AC1324EA-E99C-4110-B4E8-3B1CCEF26FB6}" cxnId="{205C033B-A78A-42AA-B9B2-A6C1FDF84115}" type="sibTrans">
      <dgm:prSet/>
      <dgm:spPr/>
      <dgm:t>
        <a:bodyPr/>
        <a:lstStyle/>
        <a:p>
          <a:endParaRPr lang="zh-CN" altLang="en-US"/>
        </a:p>
      </dgm:t>
    </dgm:pt>
    <dgm:pt modelId="{1ACC4029-A326-4F32-B468-9E7685A5E5F5}" type="pres">
      <dgm:prSet presAssocID="{44FF72E9-50CB-408F-9E94-5496B7D0F5B9}" presName="Name0" presStyleCnt="0">
        <dgm:presLayoutVars>
          <dgm:dir/>
          <dgm:animLvl val="lvl"/>
          <dgm:resizeHandles val="exact"/>
        </dgm:presLayoutVars>
      </dgm:prSet>
      <dgm:spPr/>
      <dgm:t>
        <a:bodyPr/>
        <a:lstStyle/>
        <a:p>
          <a:endParaRPr lang="zh-CN" altLang="en-US"/>
        </a:p>
      </dgm:t>
    </dgm:pt>
    <dgm:pt modelId="{5FAFD423-3A44-4817-B235-96EE37CEE723}" type="pres">
      <dgm:prSet presAssocID="{99CDA59E-2E99-4DEA-99CF-E3D68C2B0A8A}" presName="composite" presStyleCnt="0"/>
      <dgm:spPr/>
    </dgm:pt>
    <dgm:pt modelId="{6C2A7744-CDF9-4160-A0FD-5ED17ADC183E}" type="pres">
      <dgm:prSet presAssocID="{99CDA59E-2E99-4DEA-99CF-E3D68C2B0A8A}" presName="parTx" presStyleLbl="alignNode1" presStyleIdx="0" presStyleCnt="2">
        <dgm:presLayoutVars>
          <dgm:chMax val="0"/>
          <dgm:chPref val="0"/>
          <dgm:bulletEnabled val="1"/>
        </dgm:presLayoutVars>
      </dgm:prSet>
      <dgm:spPr/>
      <dgm:t>
        <a:bodyPr/>
        <a:lstStyle/>
        <a:p>
          <a:endParaRPr lang="zh-CN" altLang="en-US"/>
        </a:p>
      </dgm:t>
    </dgm:pt>
    <dgm:pt modelId="{5929BFE5-23B0-4299-BDC0-F3111364063E}" type="pres">
      <dgm:prSet presAssocID="{99CDA59E-2E99-4DEA-99CF-E3D68C2B0A8A}" presName="desTx" presStyleLbl="alignAccFollowNode1" presStyleIdx="0" presStyleCnt="2">
        <dgm:presLayoutVars>
          <dgm:bulletEnabled val="1"/>
        </dgm:presLayoutVars>
      </dgm:prSet>
      <dgm:spPr/>
      <dgm:t>
        <a:bodyPr/>
        <a:lstStyle/>
        <a:p>
          <a:endParaRPr lang="zh-CN" altLang="en-US"/>
        </a:p>
      </dgm:t>
    </dgm:pt>
    <dgm:pt modelId="{9A061069-6FD6-455B-8F2F-C528997AC274}" type="pres">
      <dgm:prSet presAssocID="{BD6DC746-5259-4643-AC9F-B9FBBA6FF736}" presName="space" presStyleCnt="0"/>
      <dgm:spPr/>
    </dgm:pt>
    <dgm:pt modelId="{DD844A61-19EC-44D1-8396-2F499724C6BD}" type="pres">
      <dgm:prSet presAssocID="{F4BA43B4-4AE6-4A36-91BA-7952EA893667}" presName="composite" presStyleCnt="0"/>
      <dgm:spPr/>
    </dgm:pt>
    <dgm:pt modelId="{BEE4DE20-107A-48A4-A043-8CDCE6F6EBD2}" type="pres">
      <dgm:prSet presAssocID="{F4BA43B4-4AE6-4A36-91BA-7952EA893667}" presName="parTx" presStyleLbl="alignNode1" presStyleIdx="1" presStyleCnt="2">
        <dgm:presLayoutVars>
          <dgm:chMax val="0"/>
          <dgm:chPref val="0"/>
          <dgm:bulletEnabled val="1"/>
        </dgm:presLayoutVars>
      </dgm:prSet>
      <dgm:spPr/>
      <dgm:t>
        <a:bodyPr/>
        <a:lstStyle/>
        <a:p>
          <a:endParaRPr lang="zh-CN" altLang="en-US"/>
        </a:p>
      </dgm:t>
    </dgm:pt>
    <dgm:pt modelId="{0A994702-C969-4C0A-975D-D6F926F55D3F}" type="pres">
      <dgm:prSet presAssocID="{F4BA43B4-4AE6-4A36-91BA-7952EA893667}" presName="desTx" presStyleLbl="alignAccFollowNode1" presStyleIdx="1" presStyleCnt="2" custScaleX="98297" custScaleY="98474" custLinFactNeighborY="-771">
        <dgm:presLayoutVars>
          <dgm:bulletEnabled val="1"/>
        </dgm:presLayoutVars>
      </dgm:prSet>
      <dgm:spPr/>
      <dgm:t>
        <a:bodyPr/>
        <a:lstStyle/>
        <a:p>
          <a:endParaRPr lang="zh-CN" altLang="en-US"/>
        </a:p>
      </dgm:t>
    </dgm:pt>
  </dgm:ptLst>
  <dgm:cxnLst>
    <dgm:cxn modelId="{443FDE20-9504-4D49-83BE-A264C822272C}" srcId="{99CDA59E-2E99-4DEA-99CF-E3D68C2B0A8A}" destId="{F9BD868F-9B71-4678-9BCF-91B73CD87B4A}" srcOrd="0" destOrd="0" parTransId="{B2DDBB57-16BA-487B-A959-F34C46B8D81C}" sibTransId="{BB9FCB43-D9FE-44BD-97D8-43161B3EDC73}"/>
    <dgm:cxn modelId="{3EF48F16-3710-4137-9EEE-490B13EB0DAB}" srcId="{44FF72E9-50CB-408F-9E94-5496B7D0F5B9}" destId="{F4BA43B4-4AE6-4A36-91BA-7952EA893667}" srcOrd="1" destOrd="0" parTransId="{6971E20F-7D46-4ADB-A4CC-41AF3129441F}" sibTransId="{C712C9F5-E317-4F0E-BE07-2ACCC3E59240}"/>
    <dgm:cxn modelId="{1B317A62-A375-4653-9EBA-5277AAE7A637}" srcId="{44FF72E9-50CB-408F-9E94-5496B7D0F5B9}" destId="{99CDA59E-2E99-4DEA-99CF-E3D68C2B0A8A}" srcOrd="0" destOrd="0" parTransId="{B125ADB3-1F0C-4909-80B5-F0BEE4E5BE32}" sibTransId="{BD6DC746-5259-4643-AC9F-B9FBBA6FF736}"/>
    <dgm:cxn modelId="{E76F1CD2-D3DA-4A39-8B03-ED847132D8D9}" type="presOf" srcId="{44FF72E9-50CB-408F-9E94-5496B7D0F5B9}" destId="{1ACC4029-A326-4F32-B468-9E7685A5E5F5}" srcOrd="0" destOrd="0" presId="urn:microsoft.com/office/officeart/2005/8/layout/hList1"/>
    <dgm:cxn modelId="{08DCD781-738E-416A-A5CB-B525EF596611}" type="presOf" srcId="{F4BA43B4-4AE6-4A36-91BA-7952EA893667}" destId="{BEE4DE20-107A-48A4-A043-8CDCE6F6EBD2}" srcOrd="0" destOrd="0" presId="urn:microsoft.com/office/officeart/2005/8/layout/hList1"/>
    <dgm:cxn modelId="{205C033B-A78A-42AA-B9B2-A6C1FDF84115}" srcId="{F4BA43B4-4AE6-4A36-91BA-7952EA893667}" destId="{D952E714-477D-41D0-85BA-168324C77686}" srcOrd="0" destOrd="0" parTransId="{5B2C0D9B-757B-4956-83DA-23AF730564B1}" sibTransId="{AC1324EA-E99C-4110-B4E8-3B1CCEF26FB6}"/>
    <dgm:cxn modelId="{9ADAA354-6299-4A6B-A67E-C47C59B29E7B}" type="presOf" srcId="{D952E714-477D-41D0-85BA-168324C77686}" destId="{0A994702-C969-4C0A-975D-D6F926F55D3F}" srcOrd="0" destOrd="0" presId="urn:microsoft.com/office/officeart/2005/8/layout/hList1"/>
    <dgm:cxn modelId="{55C67796-F471-4167-B55B-D11022A9924B}" type="presOf" srcId="{F9BD868F-9B71-4678-9BCF-91B73CD87B4A}" destId="{5929BFE5-23B0-4299-BDC0-F3111364063E}" srcOrd="0" destOrd="0" presId="urn:microsoft.com/office/officeart/2005/8/layout/hList1"/>
    <dgm:cxn modelId="{D566CF52-76E9-4DE2-B219-146FC9359416}" type="presOf" srcId="{99CDA59E-2E99-4DEA-99CF-E3D68C2B0A8A}" destId="{6C2A7744-CDF9-4160-A0FD-5ED17ADC183E}" srcOrd="0" destOrd="0" presId="urn:microsoft.com/office/officeart/2005/8/layout/hList1"/>
    <dgm:cxn modelId="{86A6514D-1000-45C9-BF6F-C8B2F06D9870}" type="presParOf" srcId="{1ACC4029-A326-4F32-B468-9E7685A5E5F5}" destId="{5FAFD423-3A44-4817-B235-96EE37CEE723}" srcOrd="0" destOrd="0" presId="urn:microsoft.com/office/officeart/2005/8/layout/hList1"/>
    <dgm:cxn modelId="{4E2C43C8-F660-4498-BB67-958A52F24750}" type="presParOf" srcId="{5FAFD423-3A44-4817-B235-96EE37CEE723}" destId="{6C2A7744-CDF9-4160-A0FD-5ED17ADC183E}" srcOrd="0" destOrd="0" presId="urn:microsoft.com/office/officeart/2005/8/layout/hList1"/>
    <dgm:cxn modelId="{F4EA5DCE-B549-4987-9DB2-071D061B3F6C}" type="presParOf" srcId="{5FAFD423-3A44-4817-B235-96EE37CEE723}" destId="{5929BFE5-23B0-4299-BDC0-F3111364063E}" srcOrd="1" destOrd="0" presId="urn:microsoft.com/office/officeart/2005/8/layout/hList1"/>
    <dgm:cxn modelId="{543DA335-A989-46EE-A006-5C60342FCBC4}" type="presParOf" srcId="{1ACC4029-A326-4F32-B468-9E7685A5E5F5}" destId="{9A061069-6FD6-455B-8F2F-C528997AC274}" srcOrd="1" destOrd="0" presId="urn:microsoft.com/office/officeart/2005/8/layout/hList1"/>
    <dgm:cxn modelId="{9962CAF5-39B8-4C7D-935C-ED273AF91F93}" type="presParOf" srcId="{1ACC4029-A326-4F32-B468-9E7685A5E5F5}" destId="{DD844A61-19EC-44D1-8396-2F499724C6BD}" srcOrd="2" destOrd="0" presId="urn:microsoft.com/office/officeart/2005/8/layout/hList1"/>
    <dgm:cxn modelId="{4E9BADAF-5298-45B1-8234-30512451732C}" type="presParOf" srcId="{DD844A61-19EC-44D1-8396-2F499724C6BD}" destId="{BEE4DE20-107A-48A4-A043-8CDCE6F6EBD2}" srcOrd="0" destOrd="0" presId="urn:microsoft.com/office/officeart/2005/8/layout/hList1"/>
    <dgm:cxn modelId="{5614C5D5-872A-4AB3-9DB7-95BB1C290AE1}" type="presParOf" srcId="{DD844A61-19EC-44D1-8396-2F499724C6BD}" destId="{0A994702-C969-4C0A-975D-D6F926F55D3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443220" cy="3469640"/>
        <a:chOff x="0" y="0"/>
        <a:chExt cx="5443220" cy="3469640"/>
      </a:xfrm>
    </dsp:grpSpPr>
    <dsp:sp modelId="{6C2A7744-CDF9-4160-A0FD-5ED17ADC183E}">
      <dsp:nvSpPr>
        <dsp:cNvPr id="3" name="矩形 2"/>
        <dsp:cNvSpPr/>
      </dsp:nvSpPr>
      <dsp:spPr bwMode="white">
        <a:xfrm>
          <a:off x="0" y="71376"/>
          <a:ext cx="2543561" cy="576000"/>
        </a:xfrm>
        <a:prstGeom prst="rect">
          <a:avLst/>
        </a:prstGeom>
        <a:solidFill>
          <a:srgbClr val="FF0000"/>
        </a:solidFill>
      </dsp:spPr>
      <dsp:style>
        <a:lnRef idx="2">
          <a:schemeClr val="accent1"/>
        </a:lnRef>
        <a:fillRef idx="1">
          <a:schemeClr val="accent1"/>
        </a:fillRef>
        <a:effectRef idx="0">
          <a:scrgbClr r="0" g="0" b="0"/>
        </a:effectRef>
        <a:fontRef idx="minor">
          <a:schemeClr val="lt1"/>
        </a:fontRef>
      </dsp:style>
      <dsp:txBody>
        <a:bodyPr lIns="142240" tIns="81280" rIns="142240" bIns="8128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dirty="0" smtClean="0"/>
            <a:t>通用标准</a:t>
          </a:r>
          <a:endParaRPr lang="zh-CN" altLang="en-US" dirty="0"/>
        </a:p>
      </dsp:txBody>
      <dsp:txXfrm>
        <a:off x="0" y="71376"/>
        <a:ext cx="2543561" cy="576000"/>
      </dsp:txXfrm>
    </dsp:sp>
    <dsp:sp modelId="{5929BFE5-23B0-4299-BDC0-F3111364063E}">
      <dsp:nvSpPr>
        <dsp:cNvPr id="4" name="矩形 3"/>
        <dsp:cNvSpPr/>
      </dsp:nvSpPr>
      <dsp:spPr bwMode="white">
        <a:xfrm>
          <a:off x="0" y="647376"/>
          <a:ext cx="2543561" cy="2750889"/>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6680" tIns="106680" rIns="142240" bIns="160020" anchor="t"/>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1">
            <a:lnSpc>
              <a:spcPct val="100000"/>
            </a:lnSpc>
            <a:spcBef>
              <a:spcPct val="0"/>
            </a:spcBef>
            <a:spcAft>
              <a:spcPct val="15000"/>
            </a:spcAft>
            <a:buChar char="•"/>
          </a:pPr>
          <a:r>
            <a:rPr lang="en-US" altLang="zh-CN" i="0" dirty="0" err="1" smtClean="0">
              <a:solidFill>
                <a:schemeClr val="dk1"/>
              </a:solidFill>
            </a:rPr>
            <a:t>TMap</a:t>
          </a:r>
          <a:r>
            <a:rPr lang="zh-CN" altLang="en-US" i="0" dirty="0" smtClean="0">
              <a:solidFill>
                <a:schemeClr val="dk1"/>
              </a:solidFill>
            </a:rPr>
            <a:t>和</a:t>
          </a:r>
          <a:r>
            <a:rPr lang="en-US" altLang="zh-CN" i="0" dirty="0" smtClean="0">
              <a:solidFill>
                <a:schemeClr val="dk1"/>
              </a:solidFill>
            </a:rPr>
            <a:t>TPI</a:t>
          </a:r>
          <a:r>
            <a:rPr lang="zh-CN" altLang="en-US" i="0" dirty="0" smtClean="0">
              <a:solidFill>
                <a:schemeClr val="dk1"/>
              </a:solidFill>
            </a:rPr>
            <a:t>已经成为事实上的工具，广泛应用于不同的国家和公司中（包括工程师，管理者和咨询师）。</a:t>
          </a:r>
          <a:endParaRPr lang="zh-CN" altLang="en-US" dirty="0">
            <a:solidFill>
              <a:schemeClr val="dk1"/>
            </a:solidFill>
          </a:endParaRPr>
        </a:p>
      </dsp:txBody>
      <dsp:txXfrm>
        <a:off x="0" y="647376"/>
        <a:ext cx="2543561" cy="2750889"/>
      </dsp:txXfrm>
    </dsp:sp>
    <dsp:sp modelId="{BEE4DE20-107A-48A4-A043-8CDCE6F6EBD2}">
      <dsp:nvSpPr>
        <dsp:cNvPr id="5" name="矩形 4"/>
        <dsp:cNvSpPr/>
      </dsp:nvSpPr>
      <dsp:spPr bwMode="white">
        <a:xfrm>
          <a:off x="2899659" y="81870"/>
          <a:ext cx="2543561" cy="576000"/>
        </a:xfrm>
        <a:prstGeom prst="rect">
          <a:avLst/>
        </a:prstGeom>
        <a:solidFill>
          <a:srgbClr val="00B050"/>
        </a:solidFill>
      </dsp:spPr>
      <dsp:style>
        <a:lnRef idx="2">
          <a:schemeClr val="accent1"/>
        </a:lnRef>
        <a:fillRef idx="1">
          <a:schemeClr val="accent1"/>
        </a:fillRef>
        <a:effectRef idx="0">
          <a:scrgbClr r="0" g="0" b="0"/>
        </a:effectRef>
        <a:fontRef idx="minor">
          <a:schemeClr val="lt1"/>
        </a:fontRef>
      </dsp:style>
      <dsp:txBody>
        <a:bodyPr lIns="142240" tIns="81280" rIns="142240" bIns="8128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dirty="0" smtClean="0"/>
            <a:t>商业驱动</a:t>
          </a:r>
          <a:endParaRPr lang="zh-CN" altLang="en-US" dirty="0"/>
        </a:p>
      </dsp:txBody>
      <dsp:txXfrm>
        <a:off x="2899659" y="81870"/>
        <a:ext cx="2543561" cy="576000"/>
      </dsp:txXfrm>
    </dsp:sp>
    <dsp:sp modelId="{0A994702-C969-4C0A-975D-D6F926F55D3F}">
      <dsp:nvSpPr>
        <dsp:cNvPr id="6" name="矩形 5"/>
        <dsp:cNvSpPr/>
      </dsp:nvSpPr>
      <dsp:spPr bwMode="white">
        <a:xfrm>
          <a:off x="2921318" y="657650"/>
          <a:ext cx="2500244" cy="270891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106680" tIns="106680" rIns="142240" bIns="160020" anchor="t"/>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pPr lvl="1">
            <a:lnSpc>
              <a:spcPct val="100000"/>
            </a:lnSpc>
            <a:spcBef>
              <a:spcPct val="0"/>
            </a:spcBef>
            <a:spcAft>
              <a:spcPct val="15000"/>
            </a:spcAft>
            <a:buChar char="•"/>
          </a:pPr>
          <a:r>
            <a:rPr lang="zh-CN" altLang="en-US" b="0" i="0" dirty="0" smtClean="0">
              <a:solidFill>
                <a:schemeClr val="dk1"/>
              </a:solidFill>
            </a:rPr>
            <a:t>无论是</a:t>
          </a:r>
          <a:r>
            <a:rPr lang="en-US" altLang="zh-CN" b="0" i="0" dirty="0" smtClean="0">
              <a:solidFill>
                <a:schemeClr val="dk1"/>
              </a:solidFill>
            </a:rPr>
            <a:t>TPI</a:t>
          </a:r>
          <a:r>
            <a:rPr lang="zh-CN" altLang="en-US" b="0" i="0" dirty="0" smtClean="0">
              <a:solidFill>
                <a:schemeClr val="dk1"/>
              </a:solidFill>
            </a:rPr>
            <a:t>还是</a:t>
          </a:r>
          <a:r>
            <a:rPr lang="en-US" altLang="zh-CN" b="0" i="0" dirty="0" smtClean="0">
              <a:solidFill>
                <a:schemeClr val="dk1"/>
              </a:solidFill>
            </a:rPr>
            <a:t>TMAP</a:t>
          </a:r>
          <a:r>
            <a:rPr lang="zh-CN" altLang="en-US" b="0" i="0" dirty="0" smtClean="0">
              <a:solidFill>
                <a:schemeClr val="dk1"/>
              </a:solidFill>
            </a:rPr>
            <a:t>，商业都起到关键作用。</a:t>
          </a:r>
          <a:r>
            <a:rPr lang="en-US" altLang="zh-CN" b="0" i="0" dirty="0" smtClean="0">
              <a:solidFill>
                <a:schemeClr val="dk1"/>
              </a:solidFill>
            </a:rPr>
            <a:t>TMAP</a:t>
          </a:r>
          <a:r>
            <a:rPr lang="zh-CN" altLang="en-US" b="0" i="0" dirty="0" smtClean="0">
              <a:solidFill>
                <a:schemeClr val="dk1"/>
              </a:solidFill>
            </a:rPr>
            <a:t>是商业驱动测试管理（</a:t>
          </a:r>
          <a:r>
            <a:rPr lang="en-US" altLang="zh-CN" b="0" i="0" dirty="0" smtClean="0">
              <a:solidFill>
                <a:schemeClr val="dk1"/>
              </a:solidFill>
            </a:rPr>
            <a:t>BDTM</a:t>
          </a:r>
          <a:r>
            <a:rPr lang="zh-CN" altLang="en-US" b="0" i="0" dirty="0" smtClean="0">
              <a:solidFill>
                <a:schemeClr val="dk1"/>
              </a:solidFill>
            </a:rPr>
            <a:t>）。</a:t>
          </a:r>
          <a:r>
            <a:rPr lang="en-US" altLang="zh-CN" b="0" i="0" dirty="0" smtClean="0">
              <a:solidFill>
                <a:schemeClr val="dk1"/>
              </a:solidFill>
            </a:rPr>
            <a:t>TPI</a:t>
          </a:r>
          <a:r>
            <a:rPr lang="zh-CN" altLang="en-US" b="0" i="0" dirty="0" smtClean="0">
              <a:solidFill>
                <a:schemeClr val="dk1"/>
              </a:solidFill>
            </a:rPr>
            <a:t>是商业驱动测试过程提升。</a:t>
          </a:r>
          <a:endParaRPr lang="zh-CN" altLang="en-US" dirty="0">
            <a:solidFill>
              <a:schemeClr val="dk1"/>
            </a:solidFill>
          </a:endParaRPr>
        </a:p>
      </dsp:txBody>
      <dsp:txXfrm>
        <a:off x="2921318" y="657650"/>
        <a:ext cx="2500244" cy="270891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274638" y="406400"/>
            <a:ext cx="7407276" cy="4167188"/>
          </a:xfrm>
        </p:spPr>
      </p:sp>
      <p:sp>
        <p:nvSpPr>
          <p:cNvPr id="6553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74638" y="406400"/>
            <a:ext cx="7407276" cy="4167188"/>
          </a:xfrm>
        </p:spPr>
      </p:sp>
      <p:sp>
        <p:nvSpPr>
          <p:cNvPr id="6656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274638" y="406400"/>
            <a:ext cx="7407276" cy="4167188"/>
          </a:xfrm>
        </p:spPr>
      </p:sp>
      <p:sp>
        <p:nvSpPr>
          <p:cNvPr id="7065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274638" y="406400"/>
            <a:ext cx="7407276" cy="4167188"/>
          </a:xfrm>
        </p:spPr>
      </p:sp>
      <p:sp>
        <p:nvSpPr>
          <p:cNvPr id="7577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274638" y="406400"/>
            <a:ext cx="7407276" cy="4167188"/>
          </a:xfrm>
        </p:spPr>
      </p:sp>
      <p:sp>
        <p:nvSpPr>
          <p:cNvPr id="74755"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274638" y="406400"/>
            <a:ext cx="7407276" cy="4167188"/>
          </a:xfrm>
        </p:spPr>
      </p:sp>
      <p:sp>
        <p:nvSpPr>
          <p:cNvPr id="7577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274638" y="406400"/>
            <a:ext cx="7407276" cy="4167188"/>
          </a:xfrm>
        </p:spPr>
      </p:sp>
      <p:sp>
        <p:nvSpPr>
          <p:cNvPr id="7577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274638" y="406400"/>
            <a:ext cx="7407276" cy="4167188"/>
          </a:xfrm>
        </p:spPr>
      </p:sp>
      <p:sp>
        <p:nvSpPr>
          <p:cNvPr id="8089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274638" y="406400"/>
            <a:ext cx="7407276" cy="4167188"/>
          </a:xfrm>
        </p:spPr>
      </p:sp>
      <p:sp>
        <p:nvSpPr>
          <p:cNvPr id="8192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274638" y="406400"/>
            <a:ext cx="7407276" cy="4167188"/>
          </a:xfrm>
        </p:spPr>
      </p:sp>
      <p:sp>
        <p:nvSpPr>
          <p:cNvPr id="8192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4.1 </a:t>
            </a:r>
            <a:r>
              <a:rPr lang="zh-CN" altLang="en-US"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传统的软件测试过程	</a:t>
            </a: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4.1.1 </a:t>
            </a:r>
            <a:r>
              <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W</a:t>
            </a:r>
            <a:r>
              <a:rPr lang="zh-CN" altLang="en-US"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模型	</a:t>
            </a: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4.1.2 </a:t>
            </a:r>
            <a:r>
              <a:rPr lang="en-GB" altLang="zh-CN" sz="1200" kern="100" dirty="0" err="1">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TMap</a:t>
            </a:r>
            <a:r>
              <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NEXT	</a:t>
            </a:r>
            <a:endPar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4.2 </a:t>
            </a:r>
            <a:r>
              <a:rPr lang="zh-CN" altLang="en-US"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敏捷测试过程	</a:t>
            </a: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4.2.1 </a:t>
            </a:r>
            <a:r>
              <a:rPr lang="zh-CN" altLang="en-US"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敏捷测试的价值观和原则	</a:t>
            </a: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4.2.2 </a:t>
            </a:r>
            <a:r>
              <a:rPr lang="zh-CN" altLang="en-US"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传统测试和敏捷测试的区别	</a:t>
            </a: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4.2.3 </a:t>
            </a:r>
            <a:r>
              <a:rPr lang="zh-CN" altLang="en-US"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敏捷测试流程	</a:t>
            </a: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4.2.4 </a:t>
            </a:r>
            <a:r>
              <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SBTM	</a:t>
            </a:r>
            <a:endPar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4.3 </a:t>
            </a:r>
            <a:r>
              <a:rPr lang="zh-CN" altLang="en-US"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软件测试流派	</a:t>
            </a: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4.4 </a:t>
            </a:r>
            <a:r>
              <a:rPr lang="zh-CN" altLang="en-US"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测试过程改进	</a:t>
            </a: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4.4.1 </a:t>
            </a:r>
            <a:r>
              <a:rPr lang="en-GB" altLang="zh-CN" sz="1200" kern="100" dirty="0" err="1">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TMMi</a:t>
            </a:r>
            <a:r>
              <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89</a:t>
            </a:r>
            <a:endPar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4.4.2 TPI NEXT	</a:t>
            </a:r>
            <a:endPar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4.4.3 CTP	</a:t>
            </a:r>
            <a:endPar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4.4.4 STEP	</a:t>
            </a:r>
            <a:endPar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en-GB"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4.5 </a:t>
            </a:r>
            <a:r>
              <a:rPr lang="zh-CN" altLang="en-US"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软件测试标准与规范	</a:t>
            </a: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zh-CN" altLang="en-US"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小结	</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102</a:t>
            </a: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r>
              <a:rPr lang="zh-CN" altLang="en-US"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思考题	</a:t>
            </a:r>
            <a:r>
              <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103</a:t>
            </a: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a:p>
            <a:pPr algn="just">
              <a:lnSpc>
                <a:spcPct val="120000"/>
              </a:lnSpc>
            </a:pPr>
            <a:endParaRPr lang="en-US" altLang="zh-CN" sz="12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p:sp>
      <p:sp>
        <p:nvSpPr>
          <p:cNvPr id="62467" name="Notes Placeholder 2"/>
          <p:cNvSpPr>
            <a:spLocks noGrp="1"/>
          </p:cNvSpPr>
          <p:nvPr>
            <p:ph type="body" idx="1"/>
          </p:nvPr>
        </p:nvSpPr>
        <p:spPr>
          <a:noFill/>
        </p:spPr>
        <p:txBody>
          <a:bodyPr/>
          <a:lstStyle/>
          <a:p>
            <a:endParaRPr lang="zh-CN" altLang="en-US">
              <a:latin typeface="Arial" panose="020B0604020202020204" pitchFamily="34" charset="0"/>
            </a:endParaRPr>
          </a:p>
        </p:txBody>
      </p:sp>
      <p:sp>
        <p:nvSpPr>
          <p:cNvPr id="62468" name="Slide Number Placeholder 3"/>
          <p:cNvSpPr>
            <a:spLocks noGrp="1"/>
          </p:cNvSpPr>
          <p:nvPr>
            <p:ph type="sldNum" sz="quarter" idx="5"/>
          </p:nvPr>
        </p:nvSpPr>
        <p:spPr>
          <a:noFill/>
        </p:spPr>
        <p:txBody>
          <a:bodyPr/>
          <a:lstStyle/>
          <a:p>
            <a:fld id="{BAB238D8-21EF-42B6-9692-84917FFC5B16}"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kumimoji="1" lang="zh-CN" altLang="en-US" dirty="0"/>
              <a:t>传统的测试计划可以分成什么？测试任务、</a:t>
            </a:r>
            <a:r>
              <a:rPr kumimoji="1" lang="en-US" altLang="zh-CN" dirty="0"/>
              <a:t>test</a:t>
            </a:r>
            <a:r>
              <a:rPr kumimoji="1" lang="zh-CN" altLang="en-US" dirty="0"/>
              <a:t> </a:t>
            </a:r>
            <a:r>
              <a:rPr kumimoji="1" lang="en-US" altLang="zh-CN" dirty="0"/>
              <a:t>suite</a:t>
            </a:r>
            <a:r>
              <a:rPr kumimoji="1" lang="zh-CN" altLang="en-US" dirty="0"/>
              <a:t>、</a:t>
            </a:r>
            <a:r>
              <a:rPr kumimoji="1" lang="en-US" altLang="zh-CN" dirty="0"/>
              <a:t>test</a:t>
            </a:r>
            <a:r>
              <a:rPr kumimoji="1" lang="zh-CN" altLang="en-US" dirty="0"/>
              <a:t> </a:t>
            </a:r>
            <a:r>
              <a:rPr kumimoji="1" lang="en-US" altLang="zh-CN" dirty="0"/>
              <a:t>cases</a:t>
            </a:r>
            <a:endParaRPr kumimoji="1" lang="en-US" altLang="zh-CN" dirty="0"/>
          </a:p>
          <a:p>
            <a:r>
              <a:rPr kumimoji="1" lang="zh-CN" altLang="en-US" dirty="0"/>
              <a:t>还是能对应起来的 </a:t>
            </a:r>
            <a:endParaRPr kumimoji="1" lang="zh-CN" altLang="en-US" dirty="0"/>
          </a:p>
        </p:txBody>
      </p:sp>
      <p:sp>
        <p:nvSpPr>
          <p:cNvPr id="4" name="日期占位符 3"/>
          <p:cNvSpPr>
            <a:spLocks noGrp="1"/>
          </p:cNvSpPr>
          <p:nvPr>
            <p:ph type="dt" idx="10"/>
          </p:nvPr>
        </p:nvSpPr>
        <p:spPr/>
        <p:txBody>
          <a:bodyPr/>
          <a:lstStyle/>
          <a:p>
            <a:fld id="{93D0F06F-8731-4C41-9724-CF9F89A92107}" type="datetime1">
              <a:rPr lang="zh-CN" altLang="en-US" smtClean="0"/>
            </a:fld>
            <a:endParaRPr lang="zh-CN" altLang="en-US" sz="1200"/>
          </a:p>
        </p:txBody>
      </p:sp>
      <p:sp>
        <p:nvSpPr>
          <p:cNvPr id="5" name="幻灯片编号占位符 4"/>
          <p:cNvSpPr>
            <a:spLocks noGrp="1"/>
          </p:cNvSpPr>
          <p:nvPr>
            <p:ph type="sldNum" sz="quarter" idx="11"/>
          </p:nvPr>
        </p:nvSpPr>
        <p:spPr/>
        <p:txBody>
          <a:bodyPr/>
          <a:lstStyle/>
          <a:p>
            <a:fld id="{F92C18BA-0F23-5B45-A3ED-266DC1B0382C}" type="slidenum">
              <a:rPr lang="zh-CN" altLang="en-US" smtClean="0"/>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kumimoji="1" lang="zh-CN" altLang="en-US" dirty="0"/>
              <a:t>比较规范，</a:t>
            </a:r>
            <a:endParaRPr kumimoji="1" lang="zh-CN" altLang="en-US" dirty="0"/>
          </a:p>
        </p:txBody>
      </p:sp>
      <p:sp>
        <p:nvSpPr>
          <p:cNvPr id="4" name="日期占位符 3"/>
          <p:cNvSpPr>
            <a:spLocks noGrp="1"/>
          </p:cNvSpPr>
          <p:nvPr>
            <p:ph type="dt" idx="10"/>
          </p:nvPr>
        </p:nvSpPr>
        <p:spPr/>
        <p:txBody>
          <a:bodyPr/>
          <a:lstStyle/>
          <a:p>
            <a:fld id="{93D0F06F-8731-4C41-9724-CF9F89A92107}" type="datetime1">
              <a:rPr lang="zh-CN" altLang="en-US" smtClean="0"/>
            </a:fld>
            <a:endParaRPr lang="zh-CN" altLang="en-US" sz="1200"/>
          </a:p>
        </p:txBody>
      </p:sp>
      <p:sp>
        <p:nvSpPr>
          <p:cNvPr id="5" name="幻灯片编号占位符 4"/>
          <p:cNvSpPr>
            <a:spLocks noGrp="1"/>
          </p:cNvSpPr>
          <p:nvPr>
            <p:ph type="sldNum" sz="quarter" idx="11"/>
          </p:nvPr>
        </p:nvSpPr>
        <p:spPr/>
        <p:txBody>
          <a:bodyPr/>
          <a:lstStyle/>
          <a:p>
            <a:fld id="{F92C18BA-0F23-5B45-A3ED-266DC1B0382C}" type="slidenum">
              <a:rPr lang="zh-CN" altLang="en-US" smtClean="0"/>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Opportunity testing is any testing that doesn’t fit the charter of the session. Since we’re in doing </a:t>
            </a:r>
            <a:r>
              <a:rPr lang="en-US" altLang="zh-CN" sz="1200" i="1" kern="1200" dirty="0">
                <a:solidFill>
                  <a:schemeClr val="tx1"/>
                </a:solidFill>
                <a:effectLst/>
                <a:latin typeface="+mn-lt"/>
                <a:ea typeface="+mn-ea"/>
                <a:cs typeface="+mn-cs"/>
              </a:rPr>
              <a:t>exploratory </a:t>
            </a:r>
            <a:r>
              <a:rPr lang="en-US" altLang="zh-CN" sz="1200" kern="1200" dirty="0">
                <a:solidFill>
                  <a:schemeClr val="tx1"/>
                </a:solidFill>
                <a:effectLst/>
                <a:latin typeface="+mn-lt"/>
                <a:ea typeface="+mn-ea"/>
                <a:cs typeface="+mn-cs"/>
              </a:rPr>
              <a:t>testing, we remind and encourage testers that it’s okay to divert from their charter if they stumble into an off-charter problem that looks important </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2A90C103-B5B4-4903-873C-B2D26352FF0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274638" y="406400"/>
            <a:ext cx="7407276" cy="4167188"/>
          </a:xfrm>
        </p:spPr>
      </p:sp>
      <p:sp>
        <p:nvSpPr>
          <p:cNvPr id="9728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274638" y="406400"/>
            <a:ext cx="7407276" cy="4167188"/>
          </a:xfrm>
        </p:spPr>
      </p:sp>
      <p:sp>
        <p:nvSpPr>
          <p:cNvPr id="64515"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10.png"/><Relationship Id="rId4" Type="http://schemas.openxmlformats.org/officeDocument/2006/relationships/tags" Target="../tags/tag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descr="C:/Users/WangChao/Desktop/西南大学.png西南大学"/>
          <p:cNvPicPr>
            <a:picLocks noChangeAspect="1"/>
          </p:cNvPicPr>
          <p:nvPr userDrawn="1"/>
        </p:nvPicPr>
        <p:blipFill rotWithShape="1">
          <a:blip r:embed="rId2">
            <a:duotone>
              <a:schemeClr val="accent2">
                <a:shade val="45000"/>
                <a:satMod val="135000"/>
              </a:schemeClr>
              <a:prstClr val="white"/>
            </a:duotone>
          </a:blip>
          <a:srcRect t="7906" b="7906"/>
          <a:stretch>
            <a:fillRect/>
          </a:stretch>
        </p:blipFill>
        <p:spPr>
          <a:xfrm>
            <a:off x="27303" y="-9"/>
            <a:ext cx="9144002" cy="5136524"/>
          </a:xfrm>
          <a:prstGeom prst="rect">
            <a:avLst/>
          </a:prstGeom>
        </p:spPr>
      </p:pic>
      <p:sp>
        <p:nvSpPr>
          <p:cNvPr id="15" name="文本占位符 14"/>
          <p:cNvSpPr>
            <a:spLocks noGrp="1"/>
          </p:cNvSpPr>
          <p:nvPr>
            <p:ph type="body" sz="quarter" idx="13"/>
          </p:nvPr>
        </p:nvSpPr>
        <p:spPr>
          <a:xfrm>
            <a:off x="628650" y="3333947"/>
            <a:ext cx="7886700" cy="685800"/>
          </a:xfrm>
          <a:prstGeom prst="rect">
            <a:avLst/>
          </a:prstGeo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a:prstGeom prst="rect">
            <a:avLst/>
          </a:prstGeo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a:prstGeom prst="rect">
            <a:avLst/>
          </a:prstGeo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a:prstGeom prst="rect">
            <a:avLst/>
          </a:prstGeo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a:prstGeom prst="rect">
            <a:avLst/>
          </a:prstGeo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a:prstGeom prst="rect">
            <a:avLst/>
          </a:prstGeo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a:prstGeom prst="rect">
            <a:avLst/>
          </a:prstGeo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a:prstGeom prst="rect">
            <a:avLst/>
          </a:prstGeo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pic>
        <p:nvPicPr>
          <p:cNvPr id="5" name="图片 4"/>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9" y="280792"/>
            <a:ext cx="5309804" cy="523875"/>
          </a:xfrm>
          <a:prstGeom prst="rect">
            <a:avLst/>
          </a:prstGeo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a:prstGeom prst="rect">
            <a:avLst/>
          </a:prstGeo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5" name="标题 18"/>
          <p:cNvSpPr>
            <a:spLocks noGrp="1"/>
          </p:cNvSpPr>
          <p:nvPr>
            <p:ph type="title"/>
          </p:nvPr>
        </p:nvSpPr>
        <p:spPr>
          <a:xfrm>
            <a:off x="582039" y="280792"/>
            <a:ext cx="5309804" cy="523875"/>
          </a:xfrm>
          <a:prstGeom prst="rect">
            <a:avLst/>
          </a:prstGeo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6" name="组合 19"/>
          <p:cNvGrpSpPr/>
          <p:nvPr userDrawn="1"/>
        </p:nvGrpSpPr>
        <p:grpSpPr>
          <a:xfrm>
            <a:off x="-139481" y="372601"/>
            <a:ext cx="631650" cy="341703"/>
            <a:chOff x="883264" y="476230"/>
            <a:chExt cx="842200" cy="455604"/>
          </a:xfrm>
          <a:solidFill>
            <a:srgbClr val="FFC600"/>
          </a:solidFill>
        </p:grpSpPr>
        <p:sp>
          <p:nvSpPr>
            <p:cNvPr id="7" name="圆角矩形 6"/>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9" name="燕尾形 8"/>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0" name="文本占位符 26"/>
          <p:cNvSpPr>
            <a:spLocks noGrp="1"/>
          </p:cNvSpPr>
          <p:nvPr>
            <p:ph type="body" sz="quarter" idx="10" hasCustomPrompt="1"/>
          </p:nvPr>
        </p:nvSpPr>
        <p:spPr>
          <a:xfrm>
            <a:off x="582038" y="1278636"/>
            <a:ext cx="7128035" cy="2233865"/>
          </a:xfrm>
          <a:prstGeom prst="rect">
            <a:avLst/>
          </a:prstGeo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3" name="灯片编号占位符 2"/>
          <p:cNvSpPr>
            <a:spLocks noGrp="1"/>
          </p:cNvSpPr>
          <p:nvPr>
            <p:ph type="sldNum" sz="quarter" idx="11"/>
          </p:nvPr>
        </p:nvSpPr>
        <p:spPr>
          <a:xfrm>
            <a:off x="0" y="4908948"/>
            <a:ext cx="9144000" cy="201215"/>
          </a:xfrm>
          <a:prstGeom prst="rect">
            <a:avLst/>
          </a:prstGeom>
        </p:spPr>
        <p:txBody>
          <a:bodyPr/>
          <a:lstStyle>
            <a:lvl1pPr algn="l">
              <a:defRPr/>
            </a:lvl1pPr>
          </a:lstStyle>
          <a:p>
            <a:fld id="{2D27094D-FE74-4D01-A432-3D2227A9A018}" type="slidenum">
              <a:rPr lang="en-US" altLang="zh-CN" smtClean="0"/>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8" name="标题 18"/>
          <p:cNvSpPr>
            <a:spLocks noGrp="1"/>
          </p:cNvSpPr>
          <p:nvPr>
            <p:ph type="title"/>
          </p:nvPr>
        </p:nvSpPr>
        <p:spPr>
          <a:xfrm>
            <a:off x="582039" y="280792"/>
            <a:ext cx="5309804" cy="523875"/>
          </a:xfrm>
          <a:prstGeom prst="rect">
            <a:avLst/>
          </a:prstGeo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9" name="组合 19"/>
          <p:cNvGrpSpPr/>
          <p:nvPr userDrawn="1"/>
        </p:nvGrpSpPr>
        <p:grpSpPr>
          <a:xfrm>
            <a:off x="-139481" y="372601"/>
            <a:ext cx="631650" cy="341703"/>
            <a:chOff x="883264" y="476230"/>
            <a:chExt cx="842200" cy="455604"/>
          </a:xfrm>
          <a:solidFill>
            <a:srgbClr val="FFC600"/>
          </a:solidFill>
        </p:grpSpPr>
        <p:sp>
          <p:nvSpPr>
            <p:cNvPr id="10" name="圆角矩形 9"/>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1" name="燕尾形 10"/>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2" name="燕尾形 11"/>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3" name="文本占位符 26"/>
          <p:cNvSpPr>
            <a:spLocks noGrp="1"/>
          </p:cNvSpPr>
          <p:nvPr>
            <p:ph type="body" sz="quarter" idx="10" hasCustomPrompt="1"/>
          </p:nvPr>
        </p:nvSpPr>
        <p:spPr>
          <a:xfrm>
            <a:off x="582038" y="1278636"/>
            <a:ext cx="7128035" cy="2233865"/>
          </a:xfrm>
          <a:prstGeom prst="rect">
            <a:avLst/>
          </a:prstGeo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4" name="矩形 13"/>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6" name="灯片编号占位符 2"/>
          <p:cNvSpPr>
            <a:spLocks noGrp="1"/>
          </p:cNvSpPr>
          <p:nvPr>
            <p:ph type="sldNum" sz="quarter" idx="11"/>
          </p:nvPr>
        </p:nvSpPr>
        <p:spPr>
          <a:xfrm>
            <a:off x="0" y="4908948"/>
            <a:ext cx="9144000" cy="201215"/>
          </a:xfrm>
          <a:prstGeom prst="rect">
            <a:avLst/>
          </a:prstGeom>
        </p:spPr>
        <p:txBody>
          <a:bodyPr/>
          <a:lstStyle>
            <a:lvl1pPr algn="l">
              <a:defRPr/>
            </a:lvl1pPr>
          </a:lstStyle>
          <a:p>
            <a:fld id="{2D27094D-FE74-4D01-A432-3D2227A9A018}" type="slidenum">
              <a:rPr lang="en-US" altLang="zh-CN" smtClean="0"/>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fld>
            <a:endParaRPr lang="en-US" altLang="zh-CN"/>
          </a:p>
        </p:txBody>
      </p:sp>
      <p:sp>
        <p:nvSpPr>
          <p:cNvPr id="15"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6" name="组合 19"/>
          <p:cNvGrpSpPr/>
          <p:nvPr userDrawn="1"/>
        </p:nvGrpSpPr>
        <p:grpSpPr>
          <a:xfrm>
            <a:off x="-139481" y="372601"/>
            <a:ext cx="631650" cy="341703"/>
            <a:chOff x="883264" y="476230"/>
            <a:chExt cx="842200" cy="455604"/>
          </a:xfrm>
          <a:solidFill>
            <a:srgbClr val="FFC600"/>
          </a:solidFill>
        </p:grpSpPr>
        <p:sp>
          <p:nvSpPr>
            <p:cNvPr id="17" name="圆角矩形 16"/>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21" name="矩形 2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0" y="4810352"/>
            <a:ext cx="9144000" cy="201216"/>
          </a:xfrm>
          <a:prstGeom prst="rect">
            <a:avLst/>
          </a:prstGeom>
        </p:spPr>
        <p:txBody>
          <a:bodyPr/>
          <a:lstStyle>
            <a:lvl1pPr>
              <a:defRPr sz="1100">
                <a:solidFill>
                  <a:schemeClr val="bg1">
                    <a:lumMod val="65000"/>
                  </a:schemeClr>
                </a:solidFill>
              </a:defRPr>
            </a:lvl1pPr>
          </a:lstStyle>
          <a:p>
            <a:fld id="{768BECB6-6F87-4AA7-A36C-D5289AC9CF42}" type="slidenum">
              <a:rPr lang="en-US" altLang="zh-CN" smtClean="0"/>
            </a:fld>
            <a:endParaRPr lang="en-US" altLang="zh-CN"/>
          </a:p>
        </p:txBody>
      </p:sp>
      <p:grpSp>
        <p:nvGrpSpPr>
          <p:cNvPr id="3" name="组合 19"/>
          <p:cNvGrpSpPr/>
          <p:nvPr userDrawn="1"/>
        </p:nvGrpSpPr>
        <p:grpSpPr>
          <a:xfrm>
            <a:off x="-139481" y="372601"/>
            <a:ext cx="631650" cy="341703"/>
            <a:chOff x="883264" y="476230"/>
            <a:chExt cx="842200" cy="455604"/>
          </a:xfrm>
          <a:solidFill>
            <a:srgbClr val="FFC600"/>
          </a:solidFill>
        </p:grpSpPr>
        <p:sp>
          <p:nvSpPr>
            <p:cNvPr id="4" name="圆角矩形 3"/>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5" name="燕尾形 4"/>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6" name="燕尾形 5"/>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7" name="标题 1"/>
          <p:cNvSpPr>
            <a:spLocks noGrp="1"/>
          </p:cNvSpPr>
          <p:nvPr>
            <p:ph type="title"/>
          </p:nvPr>
        </p:nvSpPr>
        <p:spPr>
          <a:xfrm>
            <a:off x="545777" y="232540"/>
            <a:ext cx="7338557" cy="600799"/>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5801509" cy="523875"/>
          </a:xfrm>
          <a:prstGeom prst="rect">
            <a:avLst/>
          </a:prstGeom>
        </p:spPr>
        <p:txBody>
          <a:bodyPr>
            <a:noAutofit/>
          </a:bodyPr>
          <a:lstStyle>
            <a:lvl1pPr marL="0" indent="0" algn="l">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5777" y="232540"/>
            <a:ext cx="7338557" cy="600799"/>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fld>
            <a:endParaRPr lang="en-US" altLang="zh-CN"/>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6094807" cy="523875"/>
          </a:xfrm>
          <a:prstGeom prst="rect">
            <a:avLst/>
          </a:prstGeo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a:prstGeom prst="rect">
            <a:avLst/>
          </a:prstGeo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a:prstGeom prst="rect">
            <a:avLst/>
          </a:prstGeo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a:prstGeom prst="rect">
            <a:avLst/>
          </a:prstGeo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a:prstGeom prst="rect">
            <a:avLst/>
          </a:prstGeo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a:prstGeom prst="rect">
            <a:avLst/>
          </a:prstGeo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10.png"/><Relationship Id="rId21" Type="http://schemas.openxmlformats.org/officeDocument/2006/relationships/tags" Target="../tags/tag2.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1"/>
            </p:custDataLst>
          </p:nvPr>
        </p:nvPicPr>
        <p:blipFill>
          <a:blip r:embed="rId22"/>
          <a:stretch>
            <a:fillRect/>
          </a:stretch>
        </p:blipFill>
        <p:spPr>
          <a:xfrm>
            <a:off x="8542020" y="4559935"/>
            <a:ext cx="464185" cy="46291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tags" Target="../tags/tag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1" Type="http://schemas.openxmlformats.org/officeDocument/2006/relationships/slideLayout" Target="../slideLayouts/slideLayout4.xml"/><Relationship Id="rId20" Type="http://schemas.openxmlformats.org/officeDocument/2006/relationships/tags" Target="../tags/tag27.xml"/><Relationship Id="rId2" Type="http://schemas.openxmlformats.org/officeDocument/2006/relationships/tags" Target="../tags/tag9.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tags" Target="../tags/tag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0.xml"/><Relationship Id="rId2" Type="http://schemas.openxmlformats.org/officeDocument/2006/relationships/image" Target="../media/image17.png"/><Relationship Id="rId1" Type="http://schemas.openxmlformats.org/officeDocument/2006/relationships/tags" Target="../tags/tag2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tags" Target="../tags/tag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19.png"/><Relationship Id="rId1" Type="http://schemas.openxmlformats.org/officeDocument/2006/relationships/tags" Target="../tags/tag32.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37.xml"/><Relationship Id="rId3" Type="http://schemas.openxmlformats.org/officeDocument/2006/relationships/image" Target="../media/image19.png"/><Relationship Id="rId2" Type="http://schemas.openxmlformats.org/officeDocument/2006/relationships/tags" Target="../tags/tag36.xml"/><Relationship Id="rId1" Type="http://schemas.openxmlformats.org/officeDocument/2006/relationships/tags" Target="../tags/tag35.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40.xml"/><Relationship Id="rId3" Type="http://schemas.openxmlformats.org/officeDocument/2006/relationships/image" Target="../media/image19.png"/><Relationship Id="rId2" Type="http://schemas.openxmlformats.org/officeDocument/2006/relationships/tags" Target="../tags/tag39.xml"/><Relationship Id="rId1" Type="http://schemas.openxmlformats.org/officeDocument/2006/relationships/tags" Target="../tags/tag38.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43.xml"/><Relationship Id="rId3" Type="http://schemas.openxmlformats.org/officeDocument/2006/relationships/image" Target="../media/image19.png"/><Relationship Id="rId2" Type="http://schemas.openxmlformats.org/officeDocument/2006/relationships/tags" Target="../tags/tag42.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46.xml"/><Relationship Id="rId3" Type="http://schemas.openxmlformats.org/officeDocument/2006/relationships/image" Target="../media/image19.png"/><Relationship Id="rId2" Type="http://schemas.openxmlformats.org/officeDocument/2006/relationships/tags" Target="../tags/tag45.xml"/><Relationship Id="rId1" Type="http://schemas.openxmlformats.org/officeDocument/2006/relationships/tags" Target="../tags/tag44.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49.xml"/><Relationship Id="rId3" Type="http://schemas.openxmlformats.org/officeDocument/2006/relationships/image" Target="../media/image19.png"/><Relationship Id="rId2" Type="http://schemas.openxmlformats.org/officeDocument/2006/relationships/tags" Target="../tags/tag48.xml"/><Relationship Id="rId1" Type="http://schemas.openxmlformats.org/officeDocument/2006/relationships/tags" Target="../tags/tag47.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52.xml"/><Relationship Id="rId3" Type="http://schemas.openxmlformats.org/officeDocument/2006/relationships/image" Target="../media/image19.png"/><Relationship Id="rId2" Type="http://schemas.openxmlformats.org/officeDocument/2006/relationships/tags" Target="../tags/tag51.xml"/><Relationship Id="rId1" Type="http://schemas.openxmlformats.org/officeDocument/2006/relationships/tags" Target="../tags/tag5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emf"/><Relationship Id="rId1" Type="http://schemas.openxmlformats.org/officeDocument/2006/relationships/tags" Target="../tags/tag5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tags" Target="../tags/tag5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tags" Target="../tags/tag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tags" Target="../tags/tag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4" Type="http://schemas.openxmlformats.org/officeDocument/2006/relationships/slideLayout" Target="../slideLayouts/slideLayout4.xml"/><Relationship Id="rId23" Type="http://schemas.openxmlformats.org/officeDocument/2006/relationships/tags" Target="../tags/tag84.xml"/><Relationship Id="rId22" Type="http://schemas.openxmlformats.org/officeDocument/2006/relationships/tags" Target="../tags/tag83.xml"/><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tags" Target="../tags/tag63.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image" Target="../media/image27.png"/><Relationship Id="rId14" Type="http://schemas.openxmlformats.org/officeDocument/2006/relationships/slideLayout" Target="../slideLayouts/slideLayout4.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8.xml"/><Relationship Id="rId1" Type="http://schemas.openxmlformats.org/officeDocument/2006/relationships/tags" Target="../tags/tag9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0.xml"/><Relationship Id="rId1" Type="http://schemas.openxmlformats.org/officeDocument/2006/relationships/tags" Target="../tags/tag99.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0.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jpeg"/><Relationship Id="rId1" Type="http://schemas.openxmlformats.org/officeDocument/2006/relationships/tags" Target="../tags/tag10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jpeg"/><Relationship Id="rId1" Type="http://schemas.openxmlformats.org/officeDocument/2006/relationships/tags" Target="../tags/tag10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4.jpeg"/><Relationship Id="rId3" Type="http://schemas.openxmlformats.org/officeDocument/2006/relationships/tags" Target="../tags/tag104.xml"/><Relationship Id="rId2" Type="http://schemas.openxmlformats.org/officeDocument/2006/relationships/image" Target="../media/image33.jpeg"/><Relationship Id="rId1" Type="http://schemas.openxmlformats.org/officeDocument/2006/relationships/tags" Target="../tags/tag10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tags" Target="../tags/tag105.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image" Target="../media/image36.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7.xml"/><Relationship Id="rId1" Type="http://schemas.openxmlformats.org/officeDocument/2006/relationships/tags" Target="../tags/tag10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10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6.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tags" Target="../tags/tag3.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6.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image" Target="../media/image47.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image" Target="../media/image48.jpeg"/></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1.vml"/><Relationship Id="rId3" Type="http://schemas.openxmlformats.org/officeDocument/2006/relationships/slideLayout" Target="../slideLayouts/slideLayout16.xml"/><Relationship Id="rId2" Type="http://schemas.openxmlformats.org/officeDocument/2006/relationships/image" Target="../media/image49.emf"/><Relationship Id="rId1" Type="http://schemas.openxmlformats.org/officeDocument/2006/relationships/oleObject" Target="../embeddings/oleObject1.bin"/></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6.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hyperlink" Target="/Users/kerryzhu/Documents/2.4%20testing/7.%20%25E6%25B5%258B%25E8%25AF%2595%25E6%25A0%2587%25E5%2587%2586-standard/GBT%2015532-2008%20%25E8%25AE%25A1%25E7%25AE%2597%25E6%259C%25BA%25E8%25BD%25AF%25E4%25BB%25B6%25E6%25B5%258B%25E8%25AF%2595%25E8%25A7%2584%25E8%258C%2583.pdf" TargetMode="Externa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tags" Target="../tags/tag1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90" y="3250565"/>
            <a:ext cx="6359702"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4</a:t>
            </a:r>
            <a:r>
              <a:rPr kumimoji="1" lang="zh-CN" altLang="en-US" sz="3600" b="1" dirty="0">
                <a:solidFill>
                  <a:srgbClr val="FFC000"/>
                </a:solidFill>
                <a:latin typeface="Tahoma" panose="020B0604030504040204" charset="0"/>
                <a:cs typeface="思源黑体 Bold" panose="020B0800000000000000" charset="-122"/>
              </a:rPr>
              <a:t>章 软件测试流程和规范</a:t>
            </a:r>
            <a:endParaRPr kumimoji="1" lang="zh-CN" altLang="en-US" sz="3600" b="1" dirty="0">
              <a:solidFill>
                <a:srgbClr val="FFC000"/>
              </a:solidFill>
              <a:latin typeface="Tahoma" panose="020B0604030504040204" charset="0"/>
              <a:cs typeface="思源黑体 Bold" panose="020B0800000000000000" charset="-122"/>
            </a:endParaRPr>
          </a:p>
        </p:txBody>
      </p:sp>
      <p:sp>
        <p:nvSpPr>
          <p:cNvPr id="10" name="文本占位符 9"/>
          <p:cNvSpPr/>
          <p:nvPr>
            <p:ph type="body" sz="quarter" idx="14"/>
          </p:nvPr>
        </p:nvSpPr>
        <p:spPr/>
        <p:txBody>
          <a:bodyPr/>
          <a:p>
            <a:endParaRPr lang="zh-CN" altLang="en-US"/>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V</a:t>
            </a:r>
            <a:r>
              <a:rPr kumimoji="1" lang="zh-CN" altLang="en-US" sz="2400" dirty="0">
                <a:sym typeface="+mn-ea"/>
              </a:rPr>
              <a:t>型模型</a:t>
            </a:r>
            <a:endParaRPr kumimoji="1"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15909" y="2189539"/>
            <a:ext cx="6713088"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stretch>
            <a:fillRect/>
          </a:stretch>
        </p:blipFill>
        <p:spPr>
          <a:xfrm>
            <a:off x="1455420" y="1245235"/>
            <a:ext cx="5846445" cy="3486150"/>
          </a:xfrm>
          <a:prstGeom prst="rect">
            <a:avLst/>
          </a:prstGeom>
        </p:spPr>
      </p:pic>
    </p:spTree>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sz="2400" dirty="0" err="1">
                <a:sym typeface="+mn-ea"/>
              </a:rPr>
              <a:t>Part 3： Documentation</a:t>
            </a:r>
            <a:endParaRPr kumimoji="1"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922655"/>
            <a:ext cx="7943215" cy="3671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00000"/>
              </a:lnSpc>
            </a:pPr>
            <a:r>
              <a:rPr lang="zh-CN" altLang="en-US" sz="2000" dirty="0">
                <a:latin typeface="微软雅黑" panose="020B0503020204020204" pitchFamily="34" charset="-122"/>
                <a:ea typeface="微软雅黑" panose="020B0503020204020204" pitchFamily="34" charset="-122"/>
              </a:rPr>
              <a:t>Test management documentation</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Test strategy</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Test project completion report</a:t>
            </a:r>
            <a:endParaRPr lang="zh-CN" altLang="en-US" sz="9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Test documentation </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9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est plan</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Test specification </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Test results </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Anomaly reports</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Test level completion report</a:t>
            </a:r>
            <a:r>
              <a:rPr lang="zh-CN" altLang="en-US" sz="900" dirty="0">
                <a:latin typeface="微软雅黑" panose="020B0503020204020204" pitchFamily="34" charset="-122"/>
                <a:ea typeface="微软雅黑" panose="020B0503020204020204" pitchFamily="34" charset="-122"/>
              </a:rPr>
              <a:t> </a:t>
            </a:r>
            <a:endParaRPr lang="zh-CN" altLang="en-US" sz="9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Interim status reporting：test/test level  status</a:t>
            </a:r>
            <a:endParaRPr lang="zh-CN" altLang="en-US" sz="20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Test environment report </a:t>
            </a:r>
            <a:endParaRPr lang="zh-CN" altLang="en-US" sz="20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Appendices – examples of each report, at each level of testing</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sz="2400" dirty="0" err="1">
                <a:sym typeface="+mn-ea"/>
              </a:rPr>
              <a:t>Part 4:  Techniques</a:t>
            </a:r>
            <a:endParaRPr kumimoji="1"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138238"/>
            <a:ext cx="7943215" cy="3240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00000"/>
              </a:lnSpc>
            </a:pPr>
            <a:r>
              <a:rPr lang="zh-CN" altLang="en-US" sz="2000" dirty="0">
                <a:latin typeface="微软雅黑" panose="020B0503020204020204" pitchFamily="34" charset="-122"/>
                <a:ea typeface="微软雅黑" panose="020B0503020204020204" pitchFamily="34" charset="-122"/>
              </a:rPr>
              <a:t>Test case design techniques</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Static testing techniques</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Inspections &amp; walkthroughs, etc.</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Dynamic testing techniques</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Black-box, white-box, etc</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Non-functional testing techniques</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Security, performance, etc.</a:t>
            </a:r>
            <a:endParaRPr lang="zh-CN" altLang="en-US" sz="16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Test measurement techniques</a:t>
            </a:r>
            <a:endParaRPr lang="zh-CN" altLang="en-US" sz="20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Appendices</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Examples of each technique, at each level of testing</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Test technique effectiveness</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Mappings to existing standards</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本章小结</a:t>
            </a:r>
            <a:endParaRPr kumimoji="1" 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938338"/>
            <a:ext cx="7943215" cy="16402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00000"/>
              </a:lnSpc>
            </a:pPr>
            <a:r>
              <a:rPr lang="zh-CN" altLang="en-US" sz="2000" dirty="0">
                <a:latin typeface="微软雅黑" panose="020B0503020204020204" pitchFamily="34" charset="-122"/>
                <a:ea typeface="微软雅黑" panose="020B0503020204020204" pitchFamily="34" charset="-122"/>
              </a:rPr>
              <a:t>传统软件测试流程：W模型、TMap</a:t>
            </a:r>
            <a:endParaRPr lang="zh-CN" altLang="en-US" sz="20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敏捷测试流程：</a:t>
            </a:r>
            <a:r>
              <a:rPr lang="en-US" altLang="zh-CN" sz="2000" dirty="0">
                <a:latin typeface="微软雅黑" panose="020B0503020204020204" pitchFamily="34" charset="-122"/>
                <a:ea typeface="微软雅黑" panose="020B0503020204020204" pitchFamily="34" charset="-122"/>
              </a:rPr>
              <a:t>Scrum</a:t>
            </a:r>
            <a:r>
              <a:rPr lang="zh-CN" altLang="en-US" sz="2000" dirty="0">
                <a:latin typeface="微软雅黑" panose="020B0503020204020204" pitchFamily="34" charset="-122"/>
                <a:ea typeface="微软雅黑" panose="020B0503020204020204" pitchFamily="34" charset="-122"/>
              </a:rPr>
              <a:t>、SBTM</a:t>
            </a:r>
            <a:endParaRPr lang="zh-CN" altLang="en-US" sz="20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测试</a:t>
            </a:r>
            <a:r>
              <a:rPr lang="zh-CN" altLang="en-US" sz="2000" dirty="0">
                <a:latin typeface="微软雅黑" panose="020B0503020204020204" pitchFamily="34" charset="-122"/>
                <a:ea typeface="微软雅黑" panose="020B0503020204020204" pitchFamily="34" charset="-122"/>
              </a:rPr>
              <a:t>学派</a:t>
            </a:r>
            <a:endParaRPr lang="zh-CN" altLang="en-US" sz="20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软件测试改进：TMMi、TPI</a:t>
            </a:r>
            <a:endParaRPr lang="zh-CN" altLang="en-US" sz="20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软件测试标准与规范</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pPr>
            <a:r>
              <a:rPr lang="en-US" altLang="zh-CN" b="1" dirty="0">
                <a:solidFill>
                  <a:srgbClr val="435CC8"/>
                </a:solidFill>
                <a:latin typeface="微软雅黑" panose="020B0503020204020204" pitchFamily="34" charset="-122"/>
                <a:ea typeface="微软雅黑" panose="020B0503020204020204" pitchFamily="34" charset="-122"/>
              </a:rPr>
              <a:t>Q&amp;A</a:t>
            </a:r>
            <a:endParaRPr lang="en-US" altLang="zh-CN" b="1" dirty="0">
              <a:solidFill>
                <a:srgbClr val="435CC8"/>
              </a:solidFill>
              <a:latin typeface="微软雅黑" panose="020B0503020204020204" pitchFamily="34" charset="-122"/>
              <a:ea typeface="微软雅黑" panose="020B0503020204020204" pitchFamily="34" charset="-122"/>
            </a:endParaRPr>
          </a:p>
        </p:txBody>
      </p:sp>
      <p:sp>
        <p:nvSpPr>
          <p:cNvPr id="2" name="文本占位符 1"/>
          <p:cNvSpPr/>
          <p:nvPr>
            <p:ph type="body" sz="quarter" idx="14"/>
          </p:nvPr>
        </p:nvSpPr>
        <p:spPr/>
        <p:txBody>
          <a:bodyPr/>
          <a:p>
            <a:endParaRPr lang="zh-CN" altLang="en-US"/>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W</a:t>
            </a:r>
            <a:r>
              <a:rPr kumimoji="1" lang="zh-CN" altLang="en-US" sz="2400" dirty="0">
                <a:sym typeface="+mn-ea"/>
              </a:rPr>
              <a:t>型</a:t>
            </a:r>
            <a:r>
              <a:rPr kumimoji="1" lang="zh-CN" altLang="en-US" sz="2400" dirty="0">
                <a:sym typeface="+mn-ea"/>
              </a:rPr>
              <a:t>模型</a:t>
            </a:r>
            <a:endParaRPr kumimoji="1"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Picture 26" descr="4-6.gif"/>
          <p:cNvPicPr>
            <a:picLocks noChangeAspect="1"/>
          </p:cNvPicPr>
          <p:nvPr>
            <p:custDataLst>
              <p:tags r:id="rId1"/>
            </p:custDataLst>
          </p:nvPr>
        </p:nvPicPr>
        <p:blipFill>
          <a:blip r:embed="rId2" cstate="print"/>
          <a:srcRect/>
          <a:stretch>
            <a:fillRect/>
          </a:stretch>
        </p:blipFill>
        <p:spPr bwMode="auto">
          <a:xfrm>
            <a:off x="1052846" y="1329612"/>
            <a:ext cx="6628730" cy="3294366"/>
          </a:xfrm>
          <a:prstGeom prst="rect">
            <a:avLst/>
          </a:prstGeom>
          <a:noFill/>
          <a:ln w="9525">
            <a:noFill/>
            <a:miter lim="800000"/>
            <a:headEnd/>
            <a:tailEnd/>
          </a:ln>
        </p:spPr>
      </p:pic>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15909" y="1727894"/>
            <a:ext cx="6713088"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测试过程和开发过程保持</a:t>
            </a:r>
            <a:r>
              <a:rPr lang="zh-CN" altLang="en-US" sz="2000" dirty="0">
                <a:latin typeface="微软雅黑" panose="020B0503020204020204" pitchFamily="34" charset="-122"/>
                <a:ea typeface="微软雅黑" panose="020B0503020204020204" pitchFamily="34" charset="-122"/>
              </a:rPr>
              <a:t>同步</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测试过程和开发过程互相</a:t>
            </a:r>
            <a:r>
              <a:rPr lang="zh-CN" altLang="en-US" sz="2000" dirty="0">
                <a:latin typeface="微软雅黑" panose="020B0503020204020204" pitchFamily="34" charset="-122"/>
                <a:ea typeface="微软雅黑" panose="020B0503020204020204" pitchFamily="34" charset="-122"/>
              </a:rPr>
              <a:t>依赖</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测试过程和开发过程的重点</a:t>
            </a:r>
            <a:r>
              <a:rPr lang="zh-CN" altLang="en-US" sz="2000" dirty="0">
                <a:latin typeface="微软雅黑" panose="020B0503020204020204" pitchFamily="34" charset="-122"/>
                <a:ea typeface="微软雅黑" panose="020B0503020204020204" pitchFamily="34" charset="-122"/>
              </a:rPr>
              <a:t>不同</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15909" y="1447224"/>
            <a:ext cx="6713088"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项目启动的同时测试工作也</a:t>
            </a:r>
            <a:r>
              <a:rPr lang="zh-CN" altLang="en-US" sz="2000" dirty="0">
                <a:latin typeface="微软雅黑" panose="020B0503020204020204" pitchFamily="34" charset="-122"/>
                <a:ea typeface="微软雅黑" panose="020B0503020204020204" pitchFamily="34" charset="-122"/>
              </a:rPr>
              <a:t>启动</a:t>
            </a:r>
            <a:endParaRPr lang="zh-CN" altLang="en-US" sz="2000" dirty="0">
              <a:latin typeface="微软雅黑" panose="020B0503020204020204" pitchFamily="34" charset="-122"/>
              <a:ea typeface="微软雅黑" panose="020B0503020204020204" pitchFamily="34" charset="-122"/>
            </a:endParaRPr>
          </a:p>
        </p:txBody>
      </p:sp>
      <p:pic>
        <p:nvPicPr>
          <p:cNvPr id="33795" name="Picture 3" descr="2-7.gif"/>
          <p:cNvPicPr>
            <a:picLocks noChangeAspect="1"/>
          </p:cNvPicPr>
          <p:nvPr>
            <p:custDataLst>
              <p:tags r:id="rId1"/>
            </p:custDataLst>
          </p:nvPr>
        </p:nvPicPr>
        <p:blipFill>
          <a:blip r:embed="rId2" cstate="print"/>
          <a:srcRect/>
          <a:stretch>
            <a:fillRect/>
          </a:stretch>
        </p:blipFill>
        <p:spPr bwMode="auto">
          <a:xfrm>
            <a:off x="1028700" y="2266315"/>
            <a:ext cx="7029450" cy="2599055"/>
          </a:xfrm>
          <a:prstGeom prst="rect">
            <a:avLst/>
          </a:prstGeom>
          <a:noFill/>
          <a:ln w="9525">
            <a:noFill/>
            <a:miter lim="800000"/>
            <a:headEnd/>
            <a:tailEnd/>
          </a:ln>
        </p:spPr>
      </p:pic>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graphicFrame>
        <p:nvGraphicFramePr>
          <p:cNvPr id="1526823" name="Group 39"/>
          <p:cNvGraphicFramePr>
            <a:graphicFrameLocks noGrp="1"/>
          </p:cNvGraphicFramePr>
          <p:nvPr>
            <p:custDataLst>
              <p:tags r:id="rId1"/>
            </p:custDataLst>
          </p:nvPr>
        </p:nvGraphicFramePr>
        <p:xfrm>
          <a:off x="1094740" y="954405"/>
          <a:ext cx="6768465" cy="3708400"/>
        </p:xfrm>
        <a:graphic>
          <a:graphicData uri="http://schemas.openxmlformats.org/drawingml/2006/table">
            <a:tbl>
              <a:tblPr/>
              <a:tblGrid>
                <a:gridCol w="1061085"/>
                <a:gridCol w="2743835"/>
                <a:gridCol w="2963545"/>
              </a:tblGrid>
              <a:tr h="424815">
                <a:tc>
                  <a:txBody>
                    <a:bodyPr/>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2000" b="1" i="0" u="none" strike="noStrike" cap="none" normalizeH="0" baseline="0" smtClean="0">
                          <a:ln>
                            <a:noFill/>
                          </a:ln>
                          <a:solidFill>
                            <a:schemeClr val="tx2"/>
                          </a:solidFill>
                          <a:effectLst/>
                          <a:latin typeface="楷体_GB2312" pitchFamily="49" charset="-122"/>
                          <a:ea typeface="楷体_GB2312" pitchFamily="49" charset="-122"/>
                        </a:rPr>
                        <a:t>阶 段</a:t>
                      </a:r>
                      <a:endParaRPr kumimoji="0" lang="zh-CN" altLang="en-US" sz="2000" b="1" i="0" u="none" strike="noStrike" cap="none" normalizeH="0" baseline="0" smtClean="0">
                        <a:ln>
                          <a:noFill/>
                        </a:ln>
                        <a:solidFill>
                          <a:schemeClr val="tx2"/>
                        </a:solidFill>
                        <a:effectLst/>
                        <a:latin typeface="楷体_GB2312" pitchFamily="49" charset="-122"/>
                        <a:ea typeface="楷体_GB2312" pitchFamily="49" charset="-122"/>
                      </a:endParaRP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2000" b="1" i="0" u="none" strike="noStrike" cap="none" normalizeH="0" baseline="0" smtClean="0">
                          <a:ln>
                            <a:noFill/>
                          </a:ln>
                          <a:solidFill>
                            <a:schemeClr val="tx2"/>
                          </a:solidFill>
                          <a:effectLst/>
                          <a:latin typeface="楷体_GB2312" pitchFamily="49" charset="-122"/>
                          <a:ea typeface="楷体_GB2312" pitchFamily="49" charset="-122"/>
                        </a:rPr>
                        <a:t>输  入</a:t>
                      </a:r>
                      <a:endParaRPr kumimoji="0" lang="zh-CN" altLang="en-US" sz="2000" b="1" i="0" u="none" strike="noStrike" cap="none" normalizeH="0" baseline="0" smtClean="0">
                        <a:ln>
                          <a:noFill/>
                        </a:ln>
                        <a:solidFill>
                          <a:schemeClr val="tx2"/>
                        </a:solidFill>
                        <a:effectLst/>
                        <a:latin typeface="楷体_GB2312" pitchFamily="49" charset="-122"/>
                        <a:ea typeface="楷体_GB2312" pitchFamily="49" charset="-122"/>
                      </a:endParaRP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2000" b="1" i="0" u="none" strike="noStrike" cap="none" normalizeH="0" baseline="0" smtClean="0">
                          <a:ln>
                            <a:noFill/>
                          </a:ln>
                          <a:solidFill>
                            <a:schemeClr val="tx2"/>
                          </a:solidFill>
                          <a:effectLst/>
                          <a:latin typeface="楷体_GB2312" pitchFamily="49" charset="-122"/>
                          <a:ea typeface="楷体_GB2312" pitchFamily="49" charset="-122"/>
                        </a:rPr>
                        <a:t> 输  出</a:t>
                      </a:r>
                      <a:endParaRPr kumimoji="0" lang="zh-CN" altLang="en-US" sz="2000" b="1" i="0" u="none" strike="noStrike" cap="none" normalizeH="0" baseline="0" smtClean="0">
                        <a:ln>
                          <a:noFill/>
                        </a:ln>
                        <a:solidFill>
                          <a:schemeClr val="tx2"/>
                        </a:solidFill>
                        <a:effectLst/>
                        <a:latin typeface="楷体_GB2312" pitchFamily="49" charset="-122"/>
                        <a:ea typeface="楷体_GB2312" pitchFamily="49" charset="-122"/>
                      </a:endParaRP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r>
              <a:tr h="579755">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需求评审</a:t>
                      </a:r>
                      <a:endPar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需求定义, 市场分析文档</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相关技术文档</a:t>
                      </a:r>
                      <a:endPar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市场需求分析会议记要 , 功能设计, </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技术设计</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r>
              <a:tr h="295910">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设计审查 </a:t>
                      </a:r>
                      <a:endPar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市场需求文档,  技术设计文档</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测试计划,  测试用例</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r>
              <a:tr h="478155">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单元测试</a:t>
                      </a:r>
                      <a:endParaRPr kumimoji="0" lang="en-US" altLang="zh-CN"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集成测试 </a:t>
                      </a:r>
                      <a:endPar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代码完成文件包</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功能详细设计说明书</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最终技术文档</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完整测试用例,完备的测试计划</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缺陷报告,</a:t>
                      </a:r>
                      <a:endPar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功能验证测试报告</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r>
              <a:tr h="697230">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系统测试</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代码修改后的文件包 </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完整测试用例,完备的测试计划</a:t>
                      </a:r>
                      <a:r>
                        <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缺陷报告</a:t>
                      </a:r>
                      <a:endPar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缺陷状态报告</a:t>
                      </a:r>
                      <a:endPar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项目阶段报告</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r>
              <a:tr h="720090">
                <a:tc>
                  <a:txBody>
                    <a:bodyPr/>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确认测试</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anose="05000000000000000000" pitchFamily="2" charset="2"/>
                        <a:buNone/>
                      </a:pPr>
                      <a:endPar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anose="05000000000000000000" pitchFamily="2" charset="2"/>
                        <a:buNone/>
                      </a:pP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代码冻结文件包</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确认测试用例</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ts val="15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缺陷状态报告</a:t>
                      </a:r>
                      <a:endParaRPr kumimoji="0" lang="en-US" altLang="zh-CN"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缺陷报告审查</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版本审查</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12700" cap="flat" cmpd="sng" algn="ctr">
                      <a:solidFill>
                        <a:srgbClr val="336699"/>
                      </a:solidFill>
                      <a:prstDash val="solid"/>
                      <a:round/>
                      <a:headEnd type="none" w="med" len="med"/>
                      <a:tailEnd type="none" w="med" len="med"/>
                    </a:lnB>
                    <a:lnTlToBr>
                      <a:noFill/>
                    </a:lnTlToBr>
                    <a:lnBlToTr>
                      <a:noFill/>
                    </a:lnBlToTr>
                    <a:solidFill>
                      <a:schemeClr val="bg1"/>
                    </a:solidFill>
                  </a:tcPr>
                </a:tc>
              </a:tr>
              <a:tr h="512445">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版本发布  </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28575" cap="flat" cmpd="sng" algn="ctr">
                      <a:solidFill>
                        <a:schemeClr val="tx1"/>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代码发布文件包 </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测试计划检查清单</a:t>
                      </a:r>
                      <a:endPar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12700" cap="flat" cmpd="sng" algn="ctr">
                      <a:solidFill>
                        <a:srgbClr val="336699"/>
                      </a:solidFill>
                      <a:prstDash val="solid"/>
                      <a:round/>
                      <a:headEnd type="none" w="med" len="med"/>
                      <a:tailEnd type="none" w="med" len="med"/>
                    </a:lnR>
                    <a:lnT w="12700" cap="flat" cmpd="sng" algn="ctr">
                      <a:solidFill>
                        <a:srgbClr val="336699"/>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当前版本已知问题的清单</a:t>
                      </a:r>
                      <a:endPar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版本发布报告</a:t>
                      </a:r>
                      <a:endPar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76200" marR="76200" marT="38100" marB="38100" horzOverflow="overflow">
                    <a:lnL w="12700" cap="flat" cmpd="sng" algn="ctr">
                      <a:solidFill>
                        <a:srgbClr val="336699"/>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336699"/>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4" name="燕尾形 3"/>
          <p:cNvSpPr/>
          <p:nvPr>
            <p:custDataLst>
              <p:tags r:id="rId1"/>
            </p:custDataLst>
          </p:nvPr>
        </p:nvSpPr>
        <p:spPr bwMode="gray">
          <a:xfrm>
            <a:off x="5154741" y="1862625"/>
            <a:ext cx="1620180" cy="756084"/>
          </a:xfrm>
          <a:prstGeom prst="chevron">
            <a:avLst>
              <a:gd name="adj" fmla="val 40216"/>
            </a:avLst>
          </a:prstGeom>
          <a:solidFill>
            <a:schemeClr val="bg1">
              <a:lumMod val="65000"/>
            </a:schemeClr>
          </a:solidFill>
          <a:ln w="12700" algn="ctr">
            <a:solidFill>
              <a:srgbClr val="333333"/>
            </a:solidFill>
            <a:miter lim="800000"/>
          </a:ln>
          <a:effectLst/>
        </p:spPr>
        <p:txBody>
          <a:bodyPr wrap="none" rtlCol="0" anchor="ctr"/>
          <a:p>
            <a:pPr algn="ctr"/>
            <a:endParaRPr kumimoji="1" lang="zh-CN" altLang="en-US" sz="1620"/>
          </a:p>
        </p:txBody>
      </p:sp>
      <p:sp>
        <p:nvSpPr>
          <p:cNvPr id="5" name="下箭头 4"/>
          <p:cNvSpPr/>
          <p:nvPr>
            <p:custDataLst>
              <p:tags r:id="rId2"/>
            </p:custDataLst>
          </p:nvPr>
        </p:nvSpPr>
        <p:spPr bwMode="gray">
          <a:xfrm>
            <a:off x="1136695" y="2726723"/>
            <a:ext cx="453650" cy="756084"/>
          </a:xfrm>
          <a:prstGeom prst="downArrow">
            <a:avLst/>
          </a:prstGeom>
          <a:gradFill>
            <a:gsLst>
              <a:gs pos="0">
                <a:schemeClr val="bg1"/>
              </a:gs>
              <a:gs pos="64999">
                <a:srgbClr val="F0EBD5"/>
              </a:gs>
              <a:gs pos="100000">
                <a:srgbClr val="D1C39F"/>
              </a:gs>
            </a:gsLst>
            <a:lin ang="16200000" scaled="0"/>
          </a:gradFill>
          <a:ln w="12700" algn="ctr">
            <a:solidFill>
              <a:srgbClr val="333333"/>
            </a:solidFill>
            <a:prstDash val="sysDash"/>
            <a:miter lim="800000"/>
          </a:ln>
          <a:effectLst/>
        </p:spPr>
        <p:txBody>
          <a:bodyPr wrap="none" rtlCol="0" anchor="ctr"/>
          <a:p>
            <a:pPr algn="ctr"/>
            <a:endParaRPr kumimoji="1" lang="zh-CN" altLang="en-US" sz="1620"/>
          </a:p>
        </p:txBody>
      </p:sp>
      <p:sp>
        <p:nvSpPr>
          <p:cNvPr id="6" name="下箭头 5"/>
          <p:cNvSpPr/>
          <p:nvPr>
            <p:custDataLst>
              <p:tags r:id="rId3"/>
            </p:custDataLst>
          </p:nvPr>
        </p:nvSpPr>
        <p:spPr bwMode="gray">
          <a:xfrm>
            <a:off x="2303225" y="2726723"/>
            <a:ext cx="453650" cy="756084"/>
          </a:xfrm>
          <a:prstGeom prst="downArrow">
            <a:avLst/>
          </a:prstGeom>
          <a:gradFill>
            <a:gsLst>
              <a:gs pos="0">
                <a:schemeClr val="bg1"/>
              </a:gs>
              <a:gs pos="64999">
                <a:srgbClr val="F0EBD5"/>
              </a:gs>
              <a:gs pos="100000">
                <a:srgbClr val="D1C39F"/>
              </a:gs>
            </a:gsLst>
            <a:lin ang="16200000" scaled="0"/>
          </a:gradFill>
          <a:ln w="12700" algn="ctr">
            <a:solidFill>
              <a:srgbClr val="333333"/>
            </a:solidFill>
            <a:prstDash val="sysDash"/>
            <a:miter lim="800000"/>
          </a:ln>
          <a:effectLst/>
        </p:spPr>
        <p:txBody>
          <a:bodyPr wrap="none" rtlCol="0" anchor="ctr"/>
          <a:p>
            <a:pPr algn="ctr"/>
            <a:endParaRPr kumimoji="1" lang="zh-CN" altLang="en-US" sz="1620"/>
          </a:p>
        </p:txBody>
      </p:sp>
      <p:sp>
        <p:nvSpPr>
          <p:cNvPr id="7" name="下箭头 6"/>
          <p:cNvSpPr/>
          <p:nvPr>
            <p:custDataLst>
              <p:tags r:id="rId4"/>
            </p:custDataLst>
          </p:nvPr>
        </p:nvSpPr>
        <p:spPr bwMode="gray">
          <a:xfrm>
            <a:off x="3940828" y="2743448"/>
            <a:ext cx="453650" cy="756084"/>
          </a:xfrm>
          <a:prstGeom prst="downArrow">
            <a:avLst/>
          </a:prstGeom>
          <a:gradFill>
            <a:gsLst>
              <a:gs pos="0">
                <a:schemeClr val="bg1"/>
              </a:gs>
              <a:gs pos="64999">
                <a:srgbClr val="F0EBD5"/>
              </a:gs>
              <a:gs pos="100000">
                <a:srgbClr val="D1C39F"/>
              </a:gs>
            </a:gsLst>
            <a:lin ang="16200000" scaled="0"/>
          </a:gradFill>
          <a:ln w="12700" algn="ctr">
            <a:solidFill>
              <a:srgbClr val="333333"/>
            </a:solidFill>
            <a:prstDash val="sysDash"/>
            <a:miter lim="800000"/>
          </a:ln>
          <a:effectLst/>
        </p:spPr>
        <p:txBody>
          <a:bodyPr wrap="none" rtlCol="0" anchor="ctr"/>
          <a:p>
            <a:pPr algn="ctr"/>
            <a:endParaRPr kumimoji="1" lang="zh-CN" altLang="en-US" sz="1620"/>
          </a:p>
        </p:txBody>
      </p:sp>
      <p:sp>
        <p:nvSpPr>
          <p:cNvPr id="8" name="下箭头 7"/>
          <p:cNvSpPr/>
          <p:nvPr>
            <p:custDataLst>
              <p:tags r:id="rId5"/>
            </p:custDataLst>
          </p:nvPr>
        </p:nvSpPr>
        <p:spPr bwMode="gray">
          <a:xfrm>
            <a:off x="5673199" y="2726723"/>
            <a:ext cx="453650" cy="756084"/>
          </a:xfrm>
          <a:prstGeom prst="downArrow">
            <a:avLst/>
          </a:prstGeom>
          <a:gradFill>
            <a:gsLst>
              <a:gs pos="0">
                <a:schemeClr val="bg1"/>
              </a:gs>
              <a:gs pos="64999">
                <a:srgbClr val="F0EBD5"/>
              </a:gs>
              <a:gs pos="100000">
                <a:srgbClr val="D1C39F"/>
              </a:gs>
            </a:gsLst>
            <a:lin ang="16200000" scaled="0"/>
          </a:gradFill>
          <a:ln w="12700" algn="ctr">
            <a:solidFill>
              <a:srgbClr val="333333"/>
            </a:solidFill>
            <a:prstDash val="sysDash"/>
            <a:miter lim="800000"/>
          </a:ln>
          <a:effectLst/>
        </p:spPr>
        <p:txBody>
          <a:bodyPr wrap="none" rtlCol="0" anchor="ctr"/>
          <a:p>
            <a:pPr algn="ctr"/>
            <a:endParaRPr kumimoji="1" lang="zh-CN" altLang="en-US" sz="1620"/>
          </a:p>
        </p:txBody>
      </p:sp>
      <p:sp>
        <p:nvSpPr>
          <p:cNvPr id="9" name="下箭头 8"/>
          <p:cNvSpPr/>
          <p:nvPr>
            <p:custDataLst>
              <p:tags r:id="rId6"/>
            </p:custDataLst>
          </p:nvPr>
        </p:nvSpPr>
        <p:spPr bwMode="gray">
          <a:xfrm>
            <a:off x="7098958" y="2726723"/>
            <a:ext cx="453650" cy="756084"/>
          </a:xfrm>
          <a:prstGeom prst="downArrow">
            <a:avLst/>
          </a:prstGeom>
          <a:gradFill>
            <a:gsLst>
              <a:gs pos="0">
                <a:schemeClr val="bg1"/>
              </a:gs>
              <a:gs pos="64999">
                <a:srgbClr val="F0EBD5"/>
              </a:gs>
              <a:gs pos="100000">
                <a:srgbClr val="D1C39F"/>
              </a:gs>
            </a:gsLst>
            <a:lin ang="16200000" scaled="0"/>
          </a:gradFill>
          <a:ln w="12700" algn="ctr">
            <a:solidFill>
              <a:srgbClr val="333333"/>
            </a:solidFill>
            <a:prstDash val="sysDash"/>
            <a:miter lim="800000"/>
          </a:ln>
          <a:effectLst/>
        </p:spPr>
        <p:txBody>
          <a:bodyPr wrap="none" rtlCol="0" anchor="ctr"/>
          <a:p>
            <a:pPr algn="ctr"/>
            <a:endParaRPr kumimoji="1" lang="zh-CN" altLang="en-US" sz="1620"/>
          </a:p>
        </p:txBody>
      </p:sp>
      <p:sp>
        <p:nvSpPr>
          <p:cNvPr id="10" name="折角形 9"/>
          <p:cNvSpPr/>
          <p:nvPr>
            <p:custDataLst>
              <p:tags r:id="rId7"/>
            </p:custDataLst>
          </p:nvPr>
        </p:nvSpPr>
        <p:spPr bwMode="gray">
          <a:xfrm>
            <a:off x="812660" y="3536812"/>
            <a:ext cx="1036915" cy="626469"/>
          </a:xfrm>
          <a:prstGeom prst="foldedCorner">
            <a:avLst>
              <a:gd name="adj" fmla="val 35692"/>
            </a:avLst>
          </a:prstGeom>
          <a:solidFill>
            <a:srgbClr val="FF6600"/>
          </a:solidFill>
          <a:ln w="12700" algn="ctr">
            <a:solidFill>
              <a:srgbClr val="333333"/>
            </a:solidFill>
            <a:miter lim="800000"/>
          </a:ln>
          <a:effectLst/>
        </p:spPr>
        <p:txBody>
          <a:bodyPr wrap="none" rtlCol="0" anchor="ctr"/>
          <a:p>
            <a:pPr algn="ctr"/>
            <a:r>
              <a:rPr kumimoji="1" lang="zh-CN" altLang="en-US" dirty="0"/>
              <a:t>需求缺陷</a:t>
            </a:r>
            <a:endParaRPr kumimoji="1" lang="zh-CN" altLang="en-US" dirty="0"/>
          </a:p>
        </p:txBody>
      </p:sp>
      <p:sp>
        <p:nvSpPr>
          <p:cNvPr id="11" name="折角形 10"/>
          <p:cNvSpPr/>
          <p:nvPr>
            <p:custDataLst>
              <p:tags r:id="rId8"/>
            </p:custDataLst>
          </p:nvPr>
        </p:nvSpPr>
        <p:spPr bwMode="gray">
          <a:xfrm>
            <a:off x="2043997" y="3536812"/>
            <a:ext cx="1036915" cy="626469"/>
          </a:xfrm>
          <a:prstGeom prst="foldedCorner">
            <a:avLst>
              <a:gd name="adj" fmla="val 33790"/>
            </a:avLst>
          </a:prstGeom>
          <a:solidFill>
            <a:srgbClr val="FF6600"/>
          </a:solidFill>
          <a:ln w="12700" algn="ctr">
            <a:solidFill>
              <a:srgbClr val="333333"/>
            </a:solidFill>
            <a:miter lim="800000"/>
          </a:ln>
          <a:effectLst/>
        </p:spPr>
        <p:txBody>
          <a:bodyPr wrap="none" rtlCol="0" anchor="ctr"/>
          <a:p>
            <a:pPr algn="ctr"/>
            <a:r>
              <a:rPr kumimoji="1" lang="zh-CN" altLang="en-US" dirty="0"/>
              <a:t>设计缺陷</a:t>
            </a:r>
            <a:endParaRPr kumimoji="1" lang="zh-CN" altLang="en-US" dirty="0"/>
          </a:p>
        </p:txBody>
      </p:sp>
      <p:sp>
        <p:nvSpPr>
          <p:cNvPr id="13" name="折角形 12"/>
          <p:cNvSpPr/>
          <p:nvPr>
            <p:custDataLst>
              <p:tags r:id="rId9"/>
            </p:custDataLst>
          </p:nvPr>
        </p:nvSpPr>
        <p:spPr bwMode="gray">
          <a:xfrm>
            <a:off x="3534562" y="3536812"/>
            <a:ext cx="1244299" cy="626469"/>
          </a:xfrm>
          <a:prstGeom prst="foldedCorner">
            <a:avLst/>
          </a:prstGeom>
          <a:solidFill>
            <a:srgbClr val="FF6600"/>
          </a:solidFill>
          <a:ln w="12700" algn="ctr">
            <a:solidFill>
              <a:srgbClr val="333333"/>
            </a:solidFill>
            <a:miter lim="800000"/>
          </a:ln>
          <a:effectLst/>
        </p:spPr>
        <p:txBody>
          <a:bodyPr wrap="none" rtlCol="0" anchor="ctr"/>
          <a:p>
            <a:pPr algn="ctr"/>
            <a:r>
              <a:rPr kumimoji="1" lang="zh-CN" altLang="en-US" dirty="0"/>
              <a:t>代码和接口</a:t>
            </a:r>
            <a:endParaRPr kumimoji="1" lang="en-US" altLang="zh-CN" dirty="0"/>
          </a:p>
          <a:p>
            <a:pPr algn="ctr"/>
            <a:r>
              <a:rPr kumimoji="1" lang="zh-CN" altLang="en-US" dirty="0"/>
              <a:t>缺陷</a:t>
            </a:r>
            <a:endParaRPr kumimoji="1" lang="zh-CN" altLang="en-US" dirty="0"/>
          </a:p>
        </p:txBody>
      </p:sp>
      <p:sp>
        <p:nvSpPr>
          <p:cNvPr id="14" name="折角形 13"/>
          <p:cNvSpPr/>
          <p:nvPr>
            <p:custDataLst>
              <p:tags r:id="rId10"/>
            </p:custDataLst>
          </p:nvPr>
        </p:nvSpPr>
        <p:spPr bwMode="gray">
          <a:xfrm>
            <a:off x="5413970" y="3482806"/>
            <a:ext cx="972108" cy="626469"/>
          </a:xfrm>
          <a:prstGeom prst="foldedCorner">
            <a:avLst/>
          </a:prstGeom>
          <a:solidFill>
            <a:schemeClr val="bg1">
              <a:lumMod val="85000"/>
            </a:schemeClr>
          </a:solidFill>
          <a:ln w="12700" algn="ctr">
            <a:solidFill>
              <a:srgbClr val="333333"/>
            </a:solidFill>
            <a:miter lim="800000"/>
          </a:ln>
          <a:effectLst/>
        </p:spPr>
        <p:txBody>
          <a:bodyPr wrap="none" rtlCol="0" anchor="ctr"/>
          <a:p>
            <a:pPr algn="ctr"/>
            <a:r>
              <a:rPr kumimoji="1" lang="zh-CN" altLang="en-US" sz="1620" dirty="0"/>
              <a:t>系统缺陷</a:t>
            </a:r>
            <a:endParaRPr kumimoji="1" lang="zh-CN" altLang="en-US" sz="1620" dirty="0"/>
          </a:p>
        </p:txBody>
      </p:sp>
      <p:sp>
        <p:nvSpPr>
          <p:cNvPr id="15" name="折角形 14"/>
          <p:cNvSpPr/>
          <p:nvPr>
            <p:custDataLst>
              <p:tags r:id="rId11"/>
            </p:custDataLst>
          </p:nvPr>
        </p:nvSpPr>
        <p:spPr bwMode="gray">
          <a:xfrm>
            <a:off x="6904536" y="3482806"/>
            <a:ext cx="972108" cy="626469"/>
          </a:xfrm>
          <a:prstGeom prst="foldedCorner">
            <a:avLst/>
          </a:prstGeom>
          <a:solidFill>
            <a:schemeClr val="bg1">
              <a:lumMod val="85000"/>
            </a:schemeClr>
          </a:solidFill>
          <a:ln w="12700" algn="ctr">
            <a:solidFill>
              <a:srgbClr val="333333"/>
            </a:solidFill>
            <a:miter lim="800000"/>
          </a:ln>
          <a:effectLst/>
        </p:spPr>
        <p:txBody>
          <a:bodyPr wrap="none" rtlCol="0" anchor="ctr"/>
          <a:p>
            <a:pPr algn="ctr"/>
            <a:r>
              <a:rPr kumimoji="1" lang="zh-CN" altLang="en-US" sz="1620" dirty="0"/>
              <a:t>其它各种</a:t>
            </a:r>
            <a:endParaRPr kumimoji="1" lang="en-US" altLang="zh-CN" sz="1620" dirty="0"/>
          </a:p>
          <a:p>
            <a:pPr algn="ctr"/>
            <a:r>
              <a:rPr kumimoji="1" lang="zh-CN" altLang="en-US" sz="1620" dirty="0"/>
              <a:t>缺陷</a:t>
            </a:r>
            <a:endParaRPr kumimoji="1" lang="zh-CN" altLang="en-US" sz="1620" dirty="0"/>
          </a:p>
        </p:txBody>
      </p:sp>
      <p:sp>
        <p:nvSpPr>
          <p:cNvPr id="16" name="燕尾形 15"/>
          <p:cNvSpPr/>
          <p:nvPr>
            <p:custDataLst>
              <p:tags r:id="rId12"/>
            </p:custDataLst>
          </p:nvPr>
        </p:nvSpPr>
        <p:spPr bwMode="gray">
          <a:xfrm>
            <a:off x="1849574" y="1862625"/>
            <a:ext cx="1490566" cy="756084"/>
          </a:xfrm>
          <a:prstGeom prst="chevron">
            <a:avLst>
              <a:gd name="adj" fmla="val 40216"/>
            </a:avLst>
          </a:prstGeom>
          <a:solidFill>
            <a:srgbClr val="CCFFCC"/>
          </a:solidFill>
          <a:ln w="12700" algn="ctr">
            <a:solidFill>
              <a:srgbClr val="333333"/>
            </a:solidFill>
            <a:miter lim="800000"/>
          </a:ln>
          <a:effectLst/>
        </p:spPr>
        <p:txBody>
          <a:bodyPr wrap="none" rtlCol="0" anchor="ctr"/>
          <a:p>
            <a:pPr algn="ctr"/>
            <a:endParaRPr kumimoji="1" lang="zh-CN" altLang="en-US" sz="1620"/>
          </a:p>
        </p:txBody>
      </p:sp>
      <p:sp>
        <p:nvSpPr>
          <p:cNvPr id="17" name="Text Box 16"/>
          <p:cNvSpPr txBox="1">
            <a:spLocks noChangeArrowheads="1"/>
          </p:cNvSpPr>
          <p:nvPr>
            <p:custDataLst>
              <p:tags r:id="rId13"/>
            </p:custDataLst>
          </p:nvPr>
        </p:nvSpPr>
        <p:spPr bwMode="auto">
          <a:xfrm>
            <a:off x="2368055" y="1970639"/>
            <a:ext cx="584358" cy="664797"/>
          </a:xfrm>
          <a:prstGeom prst="rect">
            <a:avLst/>
          </a:prstGeom>
          <a:noFill/>
          <a:ln w="9525" algn="ctr">
            <a:noFill/>
            <a:miter lim="800000"/>
          </a:ln>
          <a:effectLst/>
        </p:spPr>
        <p:txBody>
          <a:bodyPr lIns="0" tIns="0" rIns="0" bIns="0">
            <a:spAutoFit/>
          </a:bodyPr>
          <a:p>
            <a:r>
              <a:rPr lang="zh-CN" altLang="en-US" sz="2160" b="1" dirty="0">
                <a:solidFill>
                  <a:srgbClr val="800000"/>
                </a:solidFill>
                <a:latin typeface="微软雅黑" panose="020B0503020204020204" pitchFamily="34" charset="-122"/>
                <a:ea typeface="微软雅黑" panose="020B0503020204020204" pitchFamily="34" charset="-122"/>
              </a:rPr>
              <a:t>设计评审</a:t>
            </a:r>
            <a:endParaRPr lang="zh-CN" altLang="en-US" sz="2160" b="1" dirty="0">
              <a:solidFill>
                <a:srgbClr val="800000"/>
              </a:solidFill>
              <a:latin typeface="微软雅黑" panose="020B0503020204020204" pitchFamily="34" charset="-122"/>
              <a:ea typeface="微软雅黑" panose="020B0503020204020204" pitchFamily="34" charset="-122"/>
            </a:endParaRPr>
          </a:p>
        </p:txBody>
      </p:sp>
      <p:sp>
        <p:nvSpPr>
          <p:cNvPr id="18" name="燕尾形 17"/>
          <p:cNvSpPr/>
          <p:nvPr>
            <p:custDataLst>
              <p:tags r:id="rId14"/>
            </p:custDataLst>
          </p:nvPr>
        </p:nvSpPr>
        <p:spPr bwMode="gray">
          <a:xfrm>
            <a:off x="553430" y="1862625"/>
            <a:ext cx="1490566" cy="756084"/>
          </a:xfrm>
          <a:prstGeom prst="chevron">
            <a:avLst>
              <a:gd name="adj" fmla="val 40216"/>
            </a:avLst>
          </a:prstGeom>
          <a:solidFill>
            <a:srgbClr val="CCFFCC"/>
          </a:solidFill>
          <a:ln w="12700" algn="ctr">
            <a:solidFill>
              <a:srgbClr val="333333"/>
            </a:solidFill>
            <a:miter lim="800000"/>
          </a:ln>
          <a:effectLst/>
        </p:spPr>
        <p:txBody>
          <a:bodyPr wrap="none" rtlCol="0" anchor="ctr"/>
          <a:p>
            <a:pPr algn="ctr"/>
            <a:endParaRPr kumimoji="1" lang="zh-CN" altLang="en-US" sz="1620"/>
          </a:p>
        </p:txBody>
      </p:sp>
      <p:sp>
        <p:nvSpPr>
          <p:cNvPr id="19" name="Text Box 15"/>
          <p:cNvSpPr txBox="1">
            <a:spLocks noChangeArrowheads="1"/>
          </p:cNvSpPr>
          <p:nvPr>
            <p:custDataLst>
              <p:tags r:id="rId15"/>
            </p:custDataLst>
          </p:nvPr>
        </p:nvSpPr>
        <p:spPr bwMode="auto">
          <a:xfrm>
            <a:off x="1007084" y="1970639"/>
            <a:ext cx="584358" cy="664797"/>
          </a:xfrm>
          <a:prstGeom prst="rect">
            <a:avLst/>
          </a:prstGeom>
          <a:noFill/>
          <a:ln w="9525" algn="ctr">
            <a:noFill/>
            <a:miter lim="800000"/>
          </a:ln>
          <a:effectLst/>
        </p:spPr>
        <p:txBody>
          <a:bodyPr lIns="0" tIns="0" rIns="0" bIns="0">
            <a:spAutoFit/>
          </a:bodyPr>
          <a:p>
            <a:r>
              <a:rPr lang="zh-CN" altLang="en-US" sz="2160" b="1" dirty="0">
                <a:solidFill>
                  <a:srgbClr val="800000"/>
                </a:solidFill>
                <a:latin typeface="微软雅黑" panose="020B0503020204020204" pitchFamily="34" charset="-122"/>
                <a:ea typeface="微软雅黑" panose="020B0503020204020204" pitchFamily="34" charset="-122"/>
              </a:rPr>
              <a:t>需求评审</a:t>
            </a:r>
            <a:endParaRPr lang="zh-CN" altLang="en-US" sz="2160" b="1" dirty="0">
              <a:solidFill>
                <a:srgbClr val="800000"/>
              </a:solidFill>
              <a:latin typeface="微软雅黑" panose="020B0503020204020204" pitchFamily="34" charset="-122"/>
              <a:ea typeface="微软雅黑" panose="020B0503020204020204" pitchFamily="34" charset="-122"/>
            </a:endParaRPr>
          </a:p>
        </p:txBody>
      </p:sp>
      <p:sp>
        <p:nvSpPr>
          <p:cNvPr id="20" name="燕尾形 19"/>
          <p:cNvSpPr/>
          <p:nvPr>
            <p:custDataLst>
              <p:tags r:id="rId16"/>
            </p:custDataLst>
          </p:nvPr>
        </p:nvSpPr>
        <p:spPr bwMode="gray">
          <a:xfrm>
            <a:off x="3210526" y="1862625"/>
            <a:ext cx="2073830" cy="756084"/>
          </a:xfrm>
          <a:prstGeom prst="chevron">
            <a:avLst>
              <a:gd name="adj" fmla="val 40216"/>
            </a:avLst>
          </a:prstGeom>
          <a:solidFill>
            <a:srgbClr val="CCFFCC"/>
          </a:solidFill>
          <a:ln w="12700" algn="ctr">
            <a:solidFill>
              <a:srgbClr val="333333"/>
            </a:solidFill>
            <a:miter lim="800000"/>
          </a:ln>
          <a:effectLst/>
        </p:spPr>
        <p:txBody>
          <a:bodyPr wrap="none" rtlCol="0" anchor="ctr"/>
          <a:p>
            <a:pPr algn="ctr"/>
            <a:endParaRPr kumimoji="1" lang="zh-CN" altLang="en-US" sz="1620"/>
          </a:p>
        </p:txBody>
      </p:sp>
      <p:sp>
        <p:nvSpPr>
          <p:cNvPr id="21" name="Text Box 14"/>
          <p:cNvSpPr txBox="1">
            <a:spLocks noChangeArrowheads="1"/>
          </p:cNvSpPr>
          <p:nvPr>
            <p:custDataLst>
              <p:tags r:id="rId17"/>
            </p:custDataLst>
          </p:nvPr>
        </p:nvSpPr>
        <p:spPr bwMode="auto">
          <a:xfrm>
            <a:off x="3728983" y="1970639"/>
            <a:ext cx="1166530" cy="664797"/>
          </a:xfrm>
          <a:prstGeom prst="rect">
            <a:avLst/>
          </a:prstGeom>
          <a:noFill/>
          <a:ln w="9525" algn="ctr">
            <a:noFill/>
            <a:miter lim="800000"/>
          </a:ln>
          <a:effectLst/>
        </p:spPr>
        <p:txBody>
          <a:bodyPr wrap="square" lIns="0" tIns="0" rIns="0" bIns="0">
            <a:spAutoFit/>
          </a:bodyPr>
          <a:p>
            <a:pPr algn="ctr"/>
            <a:r>
              <a:rPr lang="zh-CN" altLang="en-US" sz="2160" b="1" dirty="0">
                <a:solidFill>
                  <a:srgbClr val="800000"/>
                </a:solidFill>
                <a:latin typeface="微软雅黑" panose="020B0503020204020204" pitchFamily="34" charset="-122"/>
                <a:ea typeface="微软雅黑" panose="020B0503020204020204" pitchFamily="34" charset="-122"/>
              </a:rPr>
              <a:t>单元与集成测试</a:t>
            </a:r>
            <a:endParaRPr lang="zh-CN" altLang="en-US" sz="2160" b="1" dirty="0">
              <a:solidFill>
                <a:srgbClr val="800000"/>
              </a:solidFill>
              <a:latin typeface="微软雅黑" panose="020B0503020204020204" pitchFamily="34" charset="-122"/>
              <a:ea typeface="微软雅黑" panose="020B0503020204020204" pitchFamily="34" charset="-122"/>
            </a:endParaRPr>
          </a:p>
        </p:txBody>
      </p:sp>
      <p:sp>
        <p:nvSpPr>
          <p:cNvPr id="22" name="燕尾形 21"/>
          <p:cNvSpPr/>
          <p:nvPr>
            <p:custDataLst>
              <p:tags r:id="rId18"/>
            </p:custDataLst>
          </p:nvPr>
        </p:nvSpPr>
        <p:spPr bwMode="gray">
          <a:xfrm>
            <a:off x="6580500" y="1862625"/>
            <a:ext cx="1490566" cy="756084"/>
          </a:xfrm>
          <a:prstGeom prst="chevron">
            <a:avLst>
              <a:gd name="adj" fmla="val 40216"/>
            </a:avLst>
          </a:prstGeom>
          <a:solidFill>
            <a:schemeClr val="bg1">
              <a:lumMod val="65000"/>
            </a:schemeClr>
          </a:solidFill>
          <a:ln w="12700" algn="ctr">
            <a:solidFill>
              <a:srgbClr val="333333"/>
            </a:solidFill>
            <a:miter lim="800000"/>
          </a:ln>
          <a:effectLst/>
        </p:spPr>
        <p:txBody>
          <a:bodyPr wrap="none" rtlCol="0" anchor="ctr"/>
          <a:p>
            <a:pPr algn="ctr"/>
            <a:endParaRPr kumimoji="1" lang="zh-CN" altLang="en-US" sz="1620"/>
          </a:p>
        </p:txBody>
      </p:sp>
      <p:sp>
        <p:nvSpPr>
          <p:cNvPr id="23" name="Text Box 18"/>
          <p:cNvSpPr txBox="1">
            <a:spLocks noChangeArrowheads="1"/>
          </p:cNvSpPr>
          <p:nvPr>
            <p:custDataLst>
              <p:tags r:id="rId19"/>
            </p:custDataLst>
          </p:nvPr>
        </p:nvSpPr>
        <p:spPr bwMode="auto">
          <a:xfrm>
            <a:off x="5738007" y="1970639"/>
            <a:ext cx="584359" cy="664797"/>
          </a:xfrm>
          <a:prstGeom prst="rect">
            <a:avLst/>
          </a:prstGeom>
          <a:noFill/>
          <a:ln w="9525" algn="ctr">
            <a:noFill/>
            <a:miter lim="800000"/>
          </a:ln>
          <a:effectLst/>
        </p:spPr>
        <p:txBody>
          <a:bodyPr lIns="0" tIns="0" rIns="0" bIns="0">
            <a:spAutoFit/>
          </a:bodyPr>
          <a:p>
            <a:r>
              <a:rPr lang="zh-CN" altLang="en-US" sz="2160" b="1" dirty="0">
                <a:solidFill>
                  <a:schemeClr val="bg1"/>
                </a:solidFill>
                <a:latin typeface="微软雅黑" panose="020B0503020204020204" pitchFamily="34" charset="-122"/>
                <a:ea typeface="微软雅黑" panose="020B0503020204020204" pitchFamily="34" charset="-122"/>
              </a:rPr>
              <a:t>系统测试</a:t>
            </a:r>
            <a:endParaRPr lang="zh-CN" altLang="en-US" sz="2160" b="1" dirty="0">
              <a:solidFill>
                <a:schemeClr val="bg1"/>
              </a:solidFill>
              <a:latin typeface="微软雅黑" panose="020B0503020204020204" pitchFamily="34" charset="-122"/>
              <a:ea typeface="微软雅黑" panose="020B0503020204020204" pitchFamily="34" charset="-122"/>
            </a:endParaRPr>
          </a:p>
        </p:txBody>
      </p:sp>
      <p:sp>
        <p:nvSpPr>
          <p:cNvPr id="24" name="Text Box 19"/>
          <p:cNvSpPr txBox="1">
            <a:spLocks noChangeArrowheads="1"/>
          </p:cNvSpPr>
          <p:nvPr>
            <p:custDataLst>
              <p:tags r:id="rId20"/>
            </p:custDataLst>
          </p:nvPr>
        </p:nvSpPr>
        <p:spPr bwMode="auto">
          <a:xfrm>
            <a:off x="7098959" y="1970639"/>
            <a:ext cx="584359" cy="664797"/>
          </a:xfrm>
          <a:prstGeom prst="rect">
            <a:avLst/>
          </a:prstGeom>
          <a:noFill/>
          <a:ln w="9525" algn="ctr">
            <a:noFill/>
            <a:miter lim="800000"/>
          </a:ln>
          <a:effectLst/>
        </p:spPr>
        <p:txBody>
          <a:bodyPr lIns="0" tIns="0" rIns="0" bIns="0">
            <a:spAutoFit/>
          </a:bodyPr>
          <a:p>
            <a:r>
              <a:rPr lang="zh-CN" altLang="en-US" sz="2160" b="1" dirty="0">
                <a:solidFill>
                  <a:schemeClr val="bg1"/>
                </a:solidFill>
                <a:latin typeface="微软雅黑" panose="020B0503020204020204" pitchFamily="34" charset="-122"/>
                <a:ea typeface="微软雅黑" panose="020B0503020204020204" pitchFamily="34" charset="-122"/>
              </a:rPr>
              <a:t>验收测试</a:t>
            </a:r>
            <a:endParaRPr lang="zh-CN" altLang="en-US" sz="216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down)">
                                      <p:cBhvr>
                                        <p:cTn id="13" dur="500"/>
                                        <p:tgtEl>
                                          <p:spTgt spid="10"/>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down)">
                                      <p:cBhvr>
                                        <p:cTn id="18" dur="500"/>
                                        <p:tgtEl>
                                          <p:spTgt spid="6"/>
                                        </p:tgtEl>
                                      </p:cBhvr>
                                    </p:animEffect>
                                  </p:childTnLst>
                                </p:cTn>
                              </p:par>
                            </p:childTnLst>
                          </p:cTn>
                        </p:par>
                        <p:par>
                          <p:cTn id="19" fill="hold">
                            <p:stCondLst>
                              <p:cond delay="1500"/>
                            </p:stCondLst>
                            <p:childTnLst>
                              <p:par>
                                <p:cTn id="20" presetID="12" presetClass="entr" presetSubtype="1"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ppt_h*1.125000"/>
                                          </p:val>
                                        </p:tav>
                                        <p:tav tm="100000">
                                          <p:val>
                                            <p:strVal val="#ppt_y"/>
                                          </p:val>
                                        </p:tav>
                                      </p:tavLst>
                                    </p:anim>
                                    <p:animEffect transition="in" filter="wipe(down)">
                                      <p:cBhvr>
                                        <p:cTn id="23" dur="500"/>
                                        <p:tgtEl>
                                          <p:spTgt spid="11"/>
                                        </p:tgtEl>
                                      </p:cBhvr>
                                    </p:animEffect>
                                  </p:childTnLst>
                                </p:cTn>
                              </p:par>
                            </p:childTnLst>
                          </p:cTn>
                        </p:par>
                        <p:par>
                          <p:cTn id="24" fill="hold">
                            <p:stCondLst>
                              <p:cond delay="2000"/>
                            </p:stCondLst>
                            <p:childTnLst>
                              <p:par>
                                <p:cTn id="25" presetID="1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tgtEl>
                                          <p:spTgt spid="7"/>
                                        </p:tgtEl>
                                        <p:attrNameLst>
                                          <p:attrName>ppt_y</p:attrName>
                                        </p:attrNameLst>
                                      </p:cBhvr>
                                      <p:tavLst>
                                        <p:tav tm="0">
                                          <p:val>
                                            <p:strVal val="#ppt_y-#ppt_h*1.125000"/>
                                          </p:val>
                                        </p:tav>
                                        <p:tav tm="100000">
                                          <p:val>
                                            <p:strVal val="#ppt_y"/>
                                          </p:val>
                                        </p:tav>
                                      </p:tavLst>
                                    </p:anim>
                                    <p:animEffect transition="in" filter="wipe(down)">
                                      <p:cBhvr>
                                        <p:cTn id="28" dur="500"/>
                                        <p:tgtEl>
                                          <p:spTgt spid="7"/>
                                        </p:tgtEl>
                                      </p:cBhvr>
                                    </p:animEffect>
                                  </p:childTnLst>
                                </p:cTn>
                              </p:par>
                            </p:childTnLst>
                          </p:cTn>
                        </p:par>
                        <p:par>
                          <p:cTn id="29" fill="hold">
                            <p:stCondLst>
                              <p:cond delay="2500"/>
                            </p:stCondLst>
                            <p:childTnLst>
                              <p:par>
                                <p:cTn id="30" presetID="12" presetClass="entr" presetSubtype="1"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p:tgtEl>
                                          <p:spTgt spid="13"/>
                                        </p:tgtEl>
                                        <p:attrNameLst>
                                          <p:attrName>ppt_y</p:attrName>
                                        </p:attrNameLst>
                                      </p:cBhvr>
                                      <p:tavLst>
                                        <p:tav tm="0">
                                          <p:val>
                                            <p:strVal val="#ppt_y-#ppt_h*1.125000"/>
                                          </p:val>
                                        </p:tav>
                                        <p:tav tm="100000">
                                          <p:val>
                                            <p:strVal val="#ppt_y"/>
                                          </p:val>
                                        </p:tav>
                                      </p:tavLst>
                                    </p:anim>
                                    <p:animEffect transition="in" filter="wipe(down)">
                                      <p:cBhvr>
                                        <p:cTn id="33" dur="500"/>
                                        <p:tgtEl>
                                          <p:spTgt spid="13"/>
                                        </p:tgtEl>
                                      </p:cBhvr>
                                    </p:animEffect>
                                  </p:childTnLst>
                                </p:cTn>
                              </p:par>
                            </p:childTnLst>
                          </p:cTn>
                        </p:par>
                        <p:par>
                          <p:cTn id="34" fill="hold">
                            <p:stCondLst>
                              <p:cond delay="3000"/>
                            </p:stCondLst>
                            <p:childTnLst>
                              <p:par>
                                <p:cTn id="35" presetID="12" presetClass="entr" presetSubtype="1"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p:tgtEl>
                                          <p:spTgt spid="8"/>
                                        </p:tgtEl>
                                        <p:attrNameLst>
                                          <p:attrName>ppt_y</p:attrName>
                                        </p:attrNameLst>
                                      </p:cBhvr>
                                      <p:tavLst>
                                        <p:tav tm="0">
                                          <p:val>
                                            <p:strVal val="#ppt_y-#ppt_h*1.125000"/>
                                          </p:val>
                                        </p:tav>
                                        <p:tav tm="100000">
                                          <p:val>
                                            <p:strVal val="#ppt_y"/>
                                          </p:val>
                                        </p:tav>
                                      </p:tavLst>
                                    </p:anim>
                                    <p:animEffect transition="in" filter="wipe(down)">
                                      <p:cBhvr>
                                        <p:cTn id="38" dur="500"/>
                                        <p:tgtEl>
                                          <p:spTgt spid="8"/>
                                        </p:tgtEl>
                                      </p:cBhvr>
                                    </p:animEffect>
                                  </p:childTnLst>
                                </p:cTn>
                              </p:par>
                            </p:childTnLst>
                          </p:cTn>
                        </p:par>
                        <p:par>
                          <p:cTn id="39" fill="hold">
                            <p:stCondLst>
                              <p:cond delay="3500"/>
                            </p:stCondLst>
                            <p:childTnLst>
                              <p:par>
                                <p:cTn id="40" presetID="12" presetClass="entr" presetSubtype="1"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p:tgtEl>
                                          <p:spTgt spid="14"/>
                                        </p:tgtEl>
                                        <p:attrNameLst>
                                          <p:attrName>ppt_y</p:attrName>
                                        </p:attrNameLst>
                                      </p:cBhvr>
                                      <p:tavLst>
                                        <p:tav tm="0">
                                          <p:val>
                                            <p:strVal val="#ppt_y-#ppt_h*1.125000"/>
                                          </p:val>
                                        </p:tav>
                                        <p:tav tm="100000">
                                          <p:val>
                                            <p:strVal val="#ppt_y"/>
                                          </p:val>
                                        </p:tav>
                                      </p:tavLst>
                                    </p:anim>
                                    <p:animEffect transition="in" filter="wipe(down)">
                                      <p:cBhvr>
                                        <p:cTn id="43" dur="500"/>
                                        <p:tgtEl>
                                          <p:spTgt spid="14"/>
                                        </p:tgtEl>
                                      </p:cBhvr>
                                    </p:animEffect>
                                  </p:childTnLst>
                                </p:cTn>
                              </p:par>
                            </p:childTnLst>
                          </p:cTn>
                        </p:par>
                        <p:par>
                          <p:cTn id="44" fill="hold">
                            <p:stCondLst>
                              <p:cond delay="4000"/>
                            </p:stCondLst>
                            <p:childTnLst>
                              <p:par>
                                <p:cTn id="45" presetID="12" presetClass="entr" presetSubtype="1"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p:tgtEl>
                                          <p:spTgt spid="9"/>
                                        </p:tgtEl>
                                        <p:attrNameLst>
                                          <p:attrName>ppt_y</p:attrName>
                                        </p:attrNameLst>
                                      </p:cBhvr>
                                      <p:tavLst>
                                        <p:tav tm="0">
                                          <p:val>
                                            <p:strVal val="#ppt_y-#ppt_h*1.125000"/>
                                          </p:val>
                                        </p:tav>
                                        <p:tav tm="100000">
                                          <p:val>
                                            <p:strVal val="#ppt_y"/>
                                          </p:val>
                                        </p:tav>
                                      </p:tavLst>
                                    </p:anim>
                                    <p:animEffect transition="in" filter="wipe(down)">
                                      <p:cBhvr>
                                        <p:cTn id="48" dur="500"/>
                                        <p:tgtEl>
                                          <p:spTgt spid="9"/>
                                        </p:tgtEl>
                                      </p:cBhvr>
                                    </p:animEffect>
                                  </p:childTnLst>
                                </p:cTn>
                              </p:par>
                            </p:childTnLst>
                          </p:cTn>
                        </p:par>
                        <p:par>
                          <p:cTn id="49" fill="hold">
                            <p:stCondLst>
                              <p:cond delay="4500"/>
                            </p:stCondLst>
                            <p:childTnLst>
                              <p:par>
                                <p:cTn id="50" presetID="12" presetClass="entr" presetSubtype="1"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p:tgtEl>
                                          <p:spTgt spid="15"/>
                                        </p:tgtEl>
                                        <p:attrNameLst>
                                          <p:attrName>ppt_y</p:attrName>
                                        </p:attrNameLst>
                                      </p:cBhvr>
                                      <p:tavLst>
                                        <p:tav tm="0">
                                          <p:val>
                                            <p:strVal val="#ppt_y-#ppt_h*1.125000"/>
                                          </p:val>
                                        </p:tav>
                                        <p:tav tm="100000">
                                          <p:val>
                                            <p:strVal val="#ppt_y"/>
                                          </p:val>
                                        </p:tav>
                                      </p:tavLst>
                                    </p:anim>
                                    <p:animEffect transition="in" filter="wipe(down)">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bldLvl="0" animBg="1"/>
      <p:bldP spid="13" grpId="0" bldLvl="0" animBg="1"/>
      <p:bldP spid="14" grpId="0" bldLvl="0" animBg="1"/>
      <p:bldP spid="1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408305" y="913130"/>
            <a:ext cx="5985510" cy="3841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测试工作与冰山类似，明显可见的测试执行活动仅是露在海面以上的部分，平均来说只占测试活动的40%。而其他海</a:t>
            </a:r>
            <a:r>
              <a:rPr lang="zh-CN" altLang="en-US" sz="1800" dirty="0">
                <a:latin typeface="微软雅黑" panose="020B0503020204020204" pitchFamily="34" charset="-122"/>
                <a:ea typeface="微软雅黑" panose="020B0503020204020204" pitchFamily="34" charset="-122"/>
              </a:rPr>
              <a:t>面以下的部分——计划和准备工作——平均分别占用测试工作的20%和40%。</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测试的计划和准备活动不但能够节省测试工作的整体时间支出，更重要的是能够为测试执行做好充分的准备工作，从而使测试执行的部分尽少占据开发项目的关键路径。TMap测试生命周期正是基于这样的思想建立起来的。</a:t>
            </a:r>
            <a:endParaRPr lang="zh-CN" altLang="en-US" sz="1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6649720" y="1520825"/>
            <a:ext cx="2266950" cy="2926715"/>
          </a:xfrm>
          <a:prstGeom prst="rect">
            <a:avLst/>
          </a:prstGeom>
        </p:spPr>
      </p:pic>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TMap</a:t>
            </a:r>
            <a:endParaRPr kumimoji="1"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15909" y="1035427"/>
            <a:ext cx="6713088"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TMap (Test Management Approach，测试管理方法)是一种结构化的、基于风险策略的测试方法体系, 目的能更早地发现缺陷，以最小的成本、有效地、彻底地完成测试任务，以减少软件发布后的支持成本。</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TMap所定义的测试生命周期由计划和控制、准备、说明、执行和完成等阶段组成</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TMap</a:t>
            </a:r>
            <a:r>
              <a:rPr kumimoji="1" lang="zh-CN" altLang="en-US" sz="2400" dirty="0" err="1">
                <a:sym typeface="+mn-ea"/>
              </a:rPr>
              <a:t>的生命周期</a:t>
            </a:r>
            <a:r>
              <a:rPr kumimoji="1" lang="zh-CN" altLang="en-US" sz="2400" dirty="0" err="1">
                <a:sym typeface="+mn-ea"/>
              </a:rPr>
              <a:t>模型</a:t>
            </a:r>
            <a:endParaRPr kumimoji="1" lang="zh-CN" altLang="en-US" sz="2400" dirty="0" err="1">
              <a:sym typeface="+mn-ea"/>
            </a:endParaRPr>
          </a:p>
        </p:txBody>
      </p:sp>
      <p:pic>
        <p:nvPicPr>
          <p:cNvPr id="17412" name="Picture 5" descr="4-7.gif"/>
          <p:cNvPicPr>
            <a:picLocks noChangeAspect="1"/>
          </p:cNvPicPr>
          <p:nvPr>
            <p:custDataLst>
              <p:tags r:id="rId1"/>
            </p:custDataLst>
          </p:nvPr>
        </p:nvPicPr>
        <p:blipFill>
          <a:blip r:embed="rId2" cstate="print"/>
          <a:srcRect/>
          <a:stretch>
            <a:fillRect/>
          </a:stretch>
        </p:blipFill>
        <p:spPr bwMode="auto">
          <a:xfrm>
            <a:off x="1739900" y="1279525"/>
            <a:ext cx="5744845" cy="3526790"/>
          </a:xfrm>
          <a:prstGeom prst="rect">
            <a:avLst/>
          </a:prstGeom>
          <a:noFill/>
          <a:ln w="9525">
            <a:noFill/>
            <a:miter lim="800000"/>
            <a:headEnd/>
            <a:tailEnd/>
          </a:ln>
        </p:spPr>
      </p:pic>
      <p:sp>
        <p:nvSpPr>
          <p:cNvPr id="5" name="平行四边形 4"/>
          <p:cNvSpPr/>
          <p:nvPr>
            <p:custDataLst>
              <p:tags r:id="rId3"/>
            </p:custDataLst>
          </p:nvPr>
        </p:nvSpPr>
        <p:spPr bwMode="auto">
          <a:xfrm>
            <a:off x="3609975" y="2105660"/>
            <a:ext cx="2386965" cy="285115"/>
          </a:xfrm>
          <a:prstGeom prst="parallelogram">
            <a:avLst>
              <a:gd name="adj" fmla="val 47447"/>
            </a:avLst>
          </a:prstGeom>
          <a:solidFill>
            <a:schemeClr val="accent2">
              <a:alpha val="27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
            <a:pPr defTabSz="685800" fontAlgn="base">
              <a:spcBef>
                <a:spcPct val="0"/>
              </a:spcBef>
              <a:spcAft>
                <a:spcPct val="0"/>
              </a:spcAft>
            </a:pPr>
            <a:endParaRPr lang="zh-CN" altLang="en-US" sz="1350">
              <a:latin typeface="Arial" panose="020B0604020202020204" pitchFamily="34" charset="0"/>
              <a:ea typeface="宋体" panose="02010600030101010101" pitchFamily="2" charset="-122"/>
            </a:endParaRPr>
          </a:p>
        </p:txBody>
      </p:sp>
      <p:sp>
        <p:nvSpPr>
          <p:cNvPr id="4" name="文本框 3"/>
          <p:cNvSpPr txBox="1"/>
          <p:nvPr/>
        </p:nvSpPr>
        <p:spPr>
          <a:xfrm>
            <a:off x="4581525" y="2084070"/>
            <a:ext cx="687070" cy="306705"/>
          </a:xfrm>
          <a:prstGeom prst="rect">
            <a:avLst/>
          </a:prstGeom>
          <a:noFill/>
        </p:spPr>
        <p:txBody>
          <a:bodyPr wrap="square" rtlCol="0">
            <a:spAutoFit/>
          </a:bodyPr>
          <a:p>
            <a:r>
              <a:rPr lang="en-US" altLang="zh-CN" sz="1400"/>
              <a:t>Infra</a:t>
            </a:r>
            <a:endParaRPr lang="en-US" altLang="zh-CN" sz="1400"/>
          </a:p>
        </p:txBody>
      </p:sp>
      <p:sp>
        <p:nvSpPr>
          <p:cNvPr id="6" name="文本框 5"/>
          <p:cNvSpPr txBox="1"/>
          <p:nvPr/>
        </p:nvSpPr>
        <p:spPr>
          <a:xfrm>
            <a:off x="5544185" y="365125"/>
            <a:ext cx="2105025" cy="794385"/>
          </a:xfrm>
          <a:prstGeom prst="rect">
            <a:avLst/>
          </a:prstGeom>
          <a:noFill/>
          <a:ln w="12700" cmpd="sng">
            <a:solidFill>
              <a:schemeClr val="accent1">
                <a:shade val="50000"/>
              </a:schemeClr>
            </a:solidFill>
            <a:prstDash val="sysDot"/>
          </a:ln>
        </p:spPr>
        <p:txBody>
          <a:bodyPr wrap="square" rtlCol="0">
            <a:noAutofit/>
          </a:bodyPr>
          <a:p>
            <a:r>
              <a:rPr lang="en-US" altLang="zh-CN" sz="1200"/>
              <a:t>Infrastruction</a:t>
            </a:r>
            <a:r>
              <a:rPr lang="zh-CN" altLang="en-US" sz="1200"/>
              <a:t>（基础设施），建立测试执行、测试件管理、缺陷管理等所需的环境，包含自动化测试</a:t>
            </a:r>
            <a:r>
              <a:rPr lang="zh-CN" altLang="en-US" sz="1200"/>
              <a:t>框架</a:t>
            </a:r>
            <a:endParaRPr lang="zh-CN" altLang="en-US" sz="1200"/>
          </a:p>
        </p:txBody>
      </p:sp>
      <p:cxnSp>
        <p:nvCxnSpPr>
          <p:cNvPr id="7" name="直接连接符 6"/>
          <p:cNvCxnSpPr/>
          <p:nvPr/>
        </p:nvCxnSpPr>
        <p:spPr>
          <a:xfrm flipV="1">
            <a:off x="5669280" y="1159510"/>
            <a:ext cx="327660" cy="111633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各阶段的活动</a:t>
            </a:r>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1163320" y="1081405"/>
            <a:ext cx="5287645" cy="3352165"/>
          </a:xfrm>
          <a:prstGeom prst="rect">
            <a:avLst/>
          </a:prstGeom>
        </p:spPr>
      </p:pic>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fontScale="90000"/>
          </a:bodyPr>
          <a:lstStyle/>
          <a:p>
            <a:r>
              <a:rPr>
                <a:sym typeface="+mn-ea"/>
              </a:rPr>
              <a:t>第</a:t>
            </a:r>
            <a:r>
              <a:rPr lang="zh-CN">
                <a:sym typeface="+mn-ea"/>
              </a:rPr>
              <a:t>二</a:t>
            </a:r>
            <a:r>
              <a:rPr>
                <a:sym typeface="+mn-ea"/>
              </a:rPr>
              <a:t>章</a:t>
            </a:r>
            <a:r>
              <a:rPr>
                <a:sym typeface="+mn-ea"/>
              </a:rPr>
              <a:t>回顾</a:t>
            </a:r>
            <a:endParaRPr>
              <a:sym typeface="+mn-ea"/>
            </a:endParaRPr>
          </a:p>
        </p:txBody>
      </p:sp>
      <p:sp>
        <p:nvSpPr>
          <p:cNvPr id="20483" name="Content Placeholder 2"/>
          <p:cNvSpPr>
            <a:spLocks noGrp="1"/>
          </p:cNvSpPr>
          <p:nvPr>
            <p:ph idx="4294967295"/>
          </p:nvPr>
        </p:nvSpPr>
        <p:spPr>
          <a:xfrm>
            <a:off x="198755" y="1258570"/>
            <a:ext cx="7302500" cy="3854450"/>
          </a:xfrm>
        </p:spPr>
        <p:txBody>
          <a:bodyPr>
            <a:normAutofit lnSpcReduction="10000"/>
          </a:bodyPr>
          <a:lstStyle/>
          <a:p>
            <a:pPr>
              <a:lnSpc>
                <a:spcPct val="150000"/>
              </a:lnSpc>
            </a:pPr>
            <a:r>
              <a:rPr lang="en-US" altLang="zh-CN" sz="1800" dirty="0">
                <a:latin typeface="楷体_GB2312" pitchFamily="49" charset="-122"/>
                <a:ea typeface="楷体_GB2312" pitchFamily="49" charset="-122"/>
              </a:rPr>
              <a:t>缺陷与质量</a:t>
            </a:r>
            <a:endParaRPr lang="en-US" altLang="zh-CN" sz="1800" dirty="0">
              <a:latin typeface="楷体_GB2312" pitchFamily="49" charset="-122"/>
              <a:ea typeface="楷体_GB2312" pitchFamily="49" charset="-122"/>
            </a:endParaRPr>
          </a:p>
          <a:p>
            <a:pPr>
              <a:lnSpc>
                <a:spcPct val="150000"/>
              </a:lnSpc>
            </a:pPr>
            <a:r>
              <a:rPr lang="en-US" altLang="zh-CN" sz="1800" dirty="0">
                <a:latin typeface="楷体_GB2312" pitchFamily="49" charset="-122"/>
                <a:ea typeface="楷体_GB2312" pitchFamily="49" charset="-122"/>
              </a:rPr>
              <a:t>测试的分类</a:t>
            </a:r>
            <a:endParaRPr lang="en-US" altLang="zh-CN" sz="1800" dirty="0">
              <a:latin typeface="楷体_GB2312" pitchFamily="49" charset="-122"/>
              <a:ea typeface="楷体_GB2312" pitchFamily="49" charset="-122"/>
            </a:endParaRPr>
          </a:p>
          <a:p>
            <a:pPr>
              <a:lnSpc>
                <a:spcPct val="150000"/>
              </a:lnSpc>
            </a:pPr>
            <a:r>
              <a:rPr lang="en-US" altLang="zh-CN" sz="1800" dirty="0">
                <a:latin typeface="楷体_GB2312" pitchFamily="49" charset="-122"/>
                <a:ea typeface="楷体_GB2312" pitchFamily="49" charset="-122"/>
              </a:rPr>
              <a:t>典型的测试方式</a:t>
            </a:r>
            <a:endParaRPr lang="en-US" altLang="zh-CN" sz="1800" dirty="0">
              <a:latin typeface="楷体_GB2312" pitchFamily="49" charset="-122"/>
              <a:ea typeface="楷体_GB2312" pitchFamily="49" charset="-122"/>
            </a:endParaRPr>
          </a:p>
          <a:p>
            <a:pPr>
              <a:lnSpc>
                <a:spcPct val="150000"/>
              </a:lnSpc>
            </a:pPr>
            <a:r>
              <a:rPr lang="en-US" altLang="zh-CN" sz="1800" dirty="0">
                <a:latin typeface="楷体_GB2312" pitchFamily="49" charset="-122"/>
                <a:ea typeface="楷体_GB2312" pitchFamily="49" charset="-122"/>
              </a:rPr>
              <a:t>软件测试工作范畴</a:t>
            </a:r>
            <a:endParaRPr lang="en-US" altLang="zh-CN" sz="1800" dirty="0">
              <a:latin typeface="楷体_GB2312" pitchFamily="49" charset="-122"/>
              <a:ea typeface="楷体_GB2312"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各个阶段详细</a:t>
            </a:r>
            <a:r>
              <a:rPr kumimoji="1" lang="zh-CN" altLang="en-US" sz="2400" dirty="0">
                <a:sym typeface="+mn-ea"/>
              </a:rPr>
              <a:t>介绍</a:t>
            </a:r>
            <a:endParaRPr kumimoji="1"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5104130" y="1770380"/>
            <a:ext cx="3589020" cy="2612390"/>
            <a:chOff x="2339752" y="2132856"/>
            <a:chExt cx="4932548" cy="3540473"/>
          </a:xfrm>
        </p:grpSpPr>
        <p:pic>
          <p:nvPicPr>
            <p:cNvPr id="4" name="图片 3" descr="TMap next.png"/>
            <p:cNvPicPr>
              <a:picLocks noChangeAspect="1"/>
            </p:cNvPicPr>
            <p:nvPr>
              <p:custDataLst>
                <p:tags r:id="rId1"/>
              </p:custDataLst>
            </p:nvPr>
          </p:nvPicPr>
          <p:blipFill>
            <a:blip r:embed="rId2" cstate="print"/>
            <a:stretch>
              <a:fillRect/>
            </a:stretch>
          </p:blipFill>
          <p:spPr>
            <a:xfrm>
              <a:off x="2339752" y="2132856"/>
              <a:ext cx="4932548" cy="3540473"/>
            </a:xfrm>
            <a:prstGeom prst="rect">
              <a:avLst/>
            </a:prstGeom>
          </p:spPr>
        </p:pic>
        <p:sp>
          <p:nvSpPr>
            <p:cNvPr id="5" name="平行四边形 4"/>
            <p:cNvSpPr/>
            <p:nvPr>
              <p:custDataLst>
                <p:tags r:id="rId3"/>
              </p:custDataLst>
            </p:nvPr>
          </p:nvSpPr>
          <p:spPr bwMode="auto">
            <a:xfrm>
              <a:off x="3186786" y="4437112"/>
              <a:ext cx="3312368" cy="396044"/>
            </a:xfrm>
            <a:prstGeom prst="parallelogram">
              <a:avLst>
                <a:gd name="adj" fmla="val 47447"/>
              </a:avLst>
            </a:prstGeom>
            <a:solidFill>
              <a:schemeClr val="accent2">
                <a:alpha val="27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6" name="TextBox 2"/>
          <p:cNvSpPr txBox="1"/>
          <p:nvPr>
            <p:custDataLst>
              <p:tags r:id="rId4"/>
            </p:custDataLst>
          </p:nvPr>
        </p:nvSpPr>
        <p:spPr>
          <a:xfrm>
            <a:off x="541020" y="1268730"/>
            <a:ext cx="4541520" cy="2799715"/>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spAutoFit/>
          </a:bodyPr>
          <a:p>
            <a:r>
              <a:rPr lang="zh-CN" altLang="en-US" sz="1600" i="0" dirty="0"/>
              <a:t>计划</a:t>
            </a:r>
            <a:r>
              <a:rPr lang="zh-CN" altLang="en-US" sz="1600" i="0" dirty="0"/>
              <a:t>阶段：</a:t>
            </a:r>
            <a:endParaRPr lang="zh-CN" altLang="en-US" sz="1600" i="0" dirty="0"/>
          </a:p>
          <a:p>
            <a:r>
              <a:rPr lang="zh-CN" altLang="en-US" sz="1600" i="0" dirty="0"/>
              <a:t>计划阶段的首要事情是确定测试任务并就其范围、测试重点等与主要干系人达成一致。之后， 需要对测试依据 、主要问题和（项目的）组织结构进行整体规划。大多数组织没有足够时间和金钱来支持对系统进行完全测试，因此，需要根据风险分析过程来制定测试策略、测试估算和策划，同时这些决定需要与客户进行协商。接下来需要确定所使用的测试技术，以便选择适当的测试覆盖率并尽量使其达到最优。然后，可以对测试组织人员和测试基础设施进行初始规划</a:t>
            </a:r>
            <a:endParaRPr lang="zh-CN" altLang="en-US" sz="160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8" name="TextBox 7"/>
          <p:cNvSpPr txBox="1"/>
          <p:nvPr>
            <p:custDataLst>
              <p:tags r:id="rId1"/>
            </p:custDataLst>
          </p:nvPr>
        </p:nvSpPr>
        <p:spPr>
          <a:xfrm>
            <a:off x="281305" y="1090930"/>
            <a:ext cx="5177155" cy="4030980"/>
          </a:xfrm>
          <a:prstGeom prst="rect">
            <a:avLst/>
          </a:prstGeom>
          <a:noFill/>
        </p:spPr>
        <p:txBody>
          <a:bodyPr wrap="square" rtlCol="0">
            <a:spAutoFit/>
          </a:bodyPr>
          <a:p>
            <a:r>
              <a:rPr lang="zh-CN" altLang="en-US" sz="1600" i="0" dirty="0">
                <a:solidFill>
                  <a:schemeClr val="tx1"/>
                </a:solidFill>
              </a:rPr>
              <a:t>控制</a:t>
            </a:r>
            <a:r>
              <a:rPr lang="zh-CN" altLang="en-US" sz="1600" i="0" dirty="0">
                <a:solidFill>
                  <a:schemeClr val="tx1"/>
                </a:solidFill>
              </a:rPr>
              <a:t>阶段：</a:t>
            </a:r>
            <a:endParaRPr lang="zh-CN" altLang="en-US" sz="1600" i="0" dirty="0">
              <a:solidFill>
                <a:schemeClr val="tx1"/>
              </a:solidFill>
            </a:endParaRPr>
          </a:p>
          <a:p>
            <a:r>
              <a:rPr lang="zh-CN" altLang="en-US" sz="1600" i="0" dirty="0">
                <a:solidFill>
                  <a:schemeClr val="tx1"/>
                </a:solidFill>
              </a:rPr>
              <a:t>通常主要测试过程很少能够按照计划被执行。因此，必要时必须对测试计划进行监控和调整。这就是控制阶段的工作。在控制阶段所有测试活动的目是以最优的方式控制和报告测试过程，以便客户</a:t>
            </a:r>
            <a:r>
              <a:rPr lang="en-US" altLang="zh-CN" sz="1600" i="0" dirty="0">
                <a:solidFill>
                  <a:schemeClr val="tx1"/>
                </a:solidFill>
              </a:rPr>
              <a:t>/</a:t>
            </a:r>
            <a:r>
              <a:rPr lang="zh-CN" altLang="en-US" sz="1600" i="0" dirty="0">
                <a:solidFill>
                  <a:schemeClr val="tx1"/>
                </a:solidFill>
              </a:rPr>
              <a:t>干系人能够对测试过程的进度和质量以及测试对象的质量有深入的了解和良好的控制。</a:t>
            </a:r>
            <a:endParaRPr lang="zh-CN" altLang="en-US" sz="1600" i="0" dirty="0">
              <a:solidFill>
                <a:schemeClr val="tx1"/>
              </a:solidFill>
            </a:endParaRPr>
          </a:p>
          <a:p>
            <a:r>
              <a:rPr lang="zh-CN" altLang="en-US" sz="1600" i="0" dirty="0">
                <a:solidFill>
                  <a:schemeClr val="tx1"/>
                </a:solidFill>
              </a:rPr>
              <a:t>　　测试主管（和</a:t>
            </a:r>
            <a:r>
              <a:rPr lang="en-US" altLang="zh-CN" sz="1600" i="0" dirty="0">
                <a:solidFill>
                  <a:schemeClr val="tx1"/>
                </a:solidFill>
              </a:rPr>
              <a:t>/</a:t>
            </a:r>
            <a:r>
              <a:rPr lang="zh-CN" altLang="en-US" sz="1600" i="0" dirty="0">
                <a:solidFill>
                  <a:schemeClr val="tx1"/>
                </a:solidFill>
              </a:rPr>
              <a:t>或上层管理者）对测试过程、基础设施和测试产品进行管理，并使用测试过程中收集到的数据进行趋势分析。同时，他也要确保能够及时获得与测试相关的开发过程信息，如开发中的延迟、将要进行的较大规模变更以及项目调整等。必要时，测试主管可以向客户</a:t>
            </a:r>
            <a:r>
              <a:rPr lang="en-US" altLang="zh-CN" sz="1600" i="0" dirty="0">
                <a:solidFill>
                  <a:schemeClr val="tx1"/>
                </a:solidFill>
              </a:rPr>
              <a:t>/</a:t>
            </a:r>
            <a:r>
              <a:rPr lang="zh-CN" altLang="en-US" sz="1600" i="0" dirty="0">
                <a:solidFill>
                  <a:schemeClr val="tx1"/>
                </a:solidFill>
              </a:rPr>
              <a:t>干系人提供具体的控制措施。</a:t>
            </a:r>
            <a:endParaRPr lang="zh-CN" altLang="en-US" sz="1600" i="0" dirty="0">
              <a:solidFill>
                <a:schemeClr val="tx1"/>
              </a:solidFill>
            </a:endParaRPr>
          </a:p>
          <a:p>
            <a:r>
              <a:rPr lang="zh-CN" altLang="en-US" sz="1600" i="0" dirty="0">
                <a:solidFill>
                  <a:schemeClr val="tx1"/>
                </a:solidFill>
              </a:rPr>
              <a:t>　　信息是测试活动的主要产物。为此，测试主管应从结果、风险、时间和成本四个方面入手为不同目标群体创建不同类型的报告</a:t>
            </a:r>
            <a:r>
              <a:rPr lang="zh-CN" altLang="en-US" sz="1600" i="0" dirty="0" smtClean="0">
                <a:solidFill>
                  <a:schemeClr val="tx1"/>
                </a:solidFill>
              </a:rPr>
              <a:t>。</a:t>
            </a:r>
            <a:endParaRPr lang="zh-CN" altLang="en-US" sz="1600" i="0" dirty="0" smtClean="0">
              <a:solidFill>
                <a:schemeClr val="tx1"/>
              </a:solidFill>
            </a:endParaRPr>
          </a:p>
        </p:txBody>
      </p:sp>
      <p:grpSp>
        <p:nvGrpSpPr>
          <p:cNvPr id="16" name="组合 15"/>
          <p:cNvGrpSpPr/>
          <p:nvPr/>
        </p:nvGrpSpPr>
        <p:grpSpPr>
          <a:xfrm>
            <a:off x="5453380" y="1553845"/>
            <a:ext cx="3589020" cy="2612390"/>
            <a:chOff x="2339752" y="2132856"/>
            <a:chExt cx="4932548" cy="3540473"/>
          </a:xfrm>
        </p:grpSpPr>
        <p:pic>
          <p:nvPicPr>
            <p:cNvPr id="17" name="图片 16" descr="TMap next.png"/>
            <p:cNvPicPr>
              <a:picLocks noChangeAspect="1"/>
            </p:cNvPicPr>
            <p:nvPr>
              <p:custDataLst>
                <p:tags r:id="rId2"/>
              </p:custDataLst>
            </p:nvPr>
          </p:nvPicPr>
          <p:blipFill>
            <a:blip r:embed="rId3" cstate="print"/>
            <a:stretch>
              <a:fillRect/>
            </a:stretch>
          </p:blipFill>
          <p:spPr>
            <a:xfrm>
              <a:off x="2339752" y="2132856"/>
              <a:ext cx="4932548" cy="3540473"/>
            </a:xfrm>
            <a:prstGeom prst="rect">
              <a:avLst/>
            </a:prstGeom>
          </p:spPr>
        </p:pic>
        <p:sp>
          <p:nvSpPr>
            <p:cNvPr id="18" name="平行四边形 17"/>
            <p:cNvSpPr/>
            <p:nvPr>
              <p:custDataLst>
                <p:tags r:id="rId4"/>
              </p:custDataLst>
            </p:nvPr>
          </p:nvSpPr>
          <p:spPr bwMode="auto">
            <a:xfrm>
              <a:off x="3186786" y="4437112"/>
              <a:ext cx="3312368" cy="396044"/>
            </a:xfrm>
            <a:prstGeom prst="parallelogram">
              <a:avLst>
                <a:gd name="adj" fmla="val 47447"/>
              </a:avLst>
            </a:prstGeom>
            <a:solidFill>
              <a:schemeClr val="accent2">
                <a:alpha val="27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9" name="TextBox 8"/>
          <p:cNvSpPr txBox="1"/>
          <p:nvPr>
            <p:custDataLst>
              <p:tags r:id="rId1"/>
            </p:custDataLst>
          </p:nvPr>
        </p:nvSpPr>
        <p:spPr>
          <a:xfrm>
            <a:off x="393065" y="775335"/>
            <a:ext cx="4987925" cy="3989705"/>
          </a:xfrm>
          <a:prstGeom prst="rect">
            <a:avLst/>
          </a:prstGeom>
          <a:noFill/>
        </p:spPr>
        <p:txBody>
          <a:bodyPr wrap="square" rtlCol="0">
            <a:noAutofit/>
          </a:bodyPr>
          <a:p>
            <a:r>
              <a:rPr lang="zh-CN" altLang="en-US" sz="1600" i="0" dirty="0"/>
              <a:t>安装和维护基础设施阶段：</a:t>
            </a:r>
            <a:endParaRPr lang="zh-CN" altLang="en-US" sz="1600" i="0" dirty="0"/>
          </a:p>
          <a:p>
            <a:r>
              <a:rPr lang="zh-CN" altLang="en-US" sz="1600" i="0" dirty="0"/>
              <a:t>这个阶段</a:t>
            </a:r>
            <a:r>
              <a:rPr lang="zh-CN" altLang="en-US" sz="1600" i="0" dirty="0"/>
              <a:t>的目的是为所需的测试基础设施和资源做好准备。这个阶段的活动分成测试环境、测试工具和工作场所三个部分。</a:t>
            </a:r>
            <a:endParaRPr lang="zh-CN" altLang="en-US" sz="1600" i="0" dirty="0"/>
          </a:p>
          <a:p>
            <a:r>
              <a:rPr lang="zh-CN" altLang="en-US" sz="1600" i="0" dirty="0"/>
              <a:t>　　安装和维护基础设施代表的是一项专业技能。一般测试人员在这方面的知识储备比较局限，但测试执行在很大程度上又依赖于这些知识</a:t>
            </a:r>
            <a:r>
              <a:rPr lang="en-US" altLang="zh-CN" sz="1600" i="0" dirty="0"/>
              <a:t>——</a:t>
            </a:r>
            <a:r>
              <a:rPr lang="zh-CN" altLang="en-US" sz="1600" i="0" dirty="0"/>
              <a:t>没有基础设施就不能执行测试。通常情况下，安装和维护基础设施的工作会分配给其他独立于测试的部门。因此，测试团队需要与团队外部的一些组织密切合作。这意味着，测试主管处于一个依赖于基础设施的安装和维护，但对其没有控制权的情况下。这使得安装和维护基础设施是测试主管需要重点考虑的一个部分。</a:t>
            </a:r>
            <a:r>
              <a:rPr lang="en-US" altLang="zh-CN" sz="1600" i="0" dirty="0" err="1"/>
              <a:t>TMap</a:t>
            </a:r>
            <a:r>
              <a:rPr lang="zh-CN" altLang="en-US" sz="1600" i="0" dirty="0"/>
              <a:t>生命周期模型将这部分活动划分为一个独立的过程，以便在测试过程中保持对它的关注。这一阶段与准备、设计、执行和结束阶段并行运行。安装和维护基础设施阶段的一些活动与</a:t>
            </a:r>
            <a:r>
              <a:rPr lang="en-US" altLang="zh-CN" sz="1600" i="0" dirty="0" err="1"/>
              <a:t>TMap</a:t>
            </a:r>
            <a:r>
              <a:rPr lang="zh-CN" altLang="en-US" sz="1600" i="0" dirty="0"/>
              <a:t>测试阶段其他活动存在依赖关系</a:t>
            </a:r>
            <a:r>
              <a:rPr lang="zh-CN" altLang="en-US" sz="1600" i="0" dirty="0" smtClean="0"/>
              <a:t>。</a:t>
            </a:r>
            <a:endParaRPr lang="zh-CN" altLang="en-US" sz="1600" i="0" dirty="0"/>
          </a:p>
        </p:txBody>
      </p:sp>
      <p:grpSp>
        <p:nvGrpSpPr>
          <p:cNvPr id="17" name="组合 16"/>
          <p:cNvGrpSpPr/>
          <p:nvPr/>
        </p:nvGrpSpPr>
        <p:grpSpPr>
          <a:xfrm>
            <a:off x="5426075" y="1692910"/>
            <a:ext cx="3589020" cy="2612390"/>
            <a:chOff x="2339752" y="2132856"/>
            <a:chExt cx="4932548" cy="3540473"/>
          </a:xfrm>
        </p:grpSpPr>
        <p:pic>
          <p:nvPicPr>
            <p:cNvPr id="18" name="图片 17" descr="TMap next.png"/>
            <p:cNvPicPr>
              <a:picLocks noChangeAspect="1"/>
            </p:cNvPicPr>
            <p:nvPr>
              <p:custDataLst>
                <p:tags r:id="rId2"/>
              </p:custDataLst>
            </p:nvPr>
          </p:nvPicPr>
          <p:blipFill>
            <a:blip r:embed="rId3" cstate="print"/>
            <a:stretch>
              <a:fillRect/>
            </a:stretch>
          </p:blipFill>
          <p:spPr>
            <a:xfrm>
              <a:off x="2339752" y="2132856"/>
              <a:ext cx="4932548" cy="3540473"/>
            </a:xfrm>
            <a:prstGeom prst="rect">
              <a:avLst/>
            </a:prstGeom>
          </p:spPr>
        </p:pic>
        <p:sp>
          <p:nvSpPr>
            <p:cNvPr id="19" name="平行四边形 18"/>
            <p:cNvSpPr/>
            <p:nvPr>
              <p:custDataLst>
                <p:tags r:id="rId4"/>
              </p:custDataLst>
            </p:nvPr>
          </p:nvSpPr>
          <p:spPr bwMode="auto">
            <a:xfrm>
              <a:off x="3186786" y="4437112"/>
              <a:ext cx="3312368" cy="396044"/>
            </a:xfrm>
            <a:prstGeom prst="parallelogram">
              <a:avLst>
                <a:gd name="adj" fmla="val 47447"/>
              </a:avLst>
            </a:prstGeom>
            <a:solidFill>
              <a:schemeClr val="accent2">
                <a:alpha val="27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10" name="TextBox 9"/>
          <p:cNvSpPr txBox="1"/>
          <p:nvPr>
            <p:custDataLst>
              <p:tags r:id="rId1"/>
            </p:custDataLst>
          </p:nvPr>
        </p:nvSpPr>
        <p:spPr>
          <a:xfrm>
            <a:off x="337185" y="1042670"/>
            <a:ext cx="4482465" cy="3291840"/>
          </a:xfrm>
          <a:prstGeom prst="rect">
            <a:avLst/>
          </a:prstGeom>
          <a:noFill/>
        </p:spPr>
        <p:txBody>
          <a:bodyPr wrap="square" rtlCol="0">
            <a:spAutoFit/>
          </a:bodyPr>
          <a:p>
            <a:r>
              <a:rPr lang="zh-CN" altLang="en-US" sz="1600" i="0" dirty="0"/>
              <a:t>准备</a:t>
            </a:r>
            <a:r>
              <a:rPr lang="zh-CN" altLang="en-US" sz="1600" i="0" dirty="0"/>
              <a:t>阶段：</a:t>
            </a:r>
            <a:endParaRPr lang="zh-CN" altLang="en-US" sz="1600" i="0" dirty="0"/>
          </a:p>
          <a:p>
            <a:r>
              <a:rPr lang="zh-CN" altLang="en-US" sz="1600" i="0" dirty="0"/>
              <a:t>测试依据的可测试性评审是在准备阶段中完成的。这一阶段的目标是使测试依据的质量能够满足测试设计的要求，其中该测试依据已经与测试项目的客户</a:t>
            </a:r>
            <a:r>
              <a:rPr lang="en-US" altLang="zh-CN" sz="1600" i="0" dirty="0"/>
              <a:t>/</a:t>
            </a:r>
            <a:r>
              <a:rPr lang="zh-CN" altLang="en-US" sz="1600" i="0" dirty="0"/>
              <a:t>干系人达成一致。</a:t>
            </a:r>
            <a:endParaRPr lang="zh-CN" altLang="en-US" sz="1600" i="0" dirty="0"/>
          </a:p>
          <a:p>
            <a:r>
              <a:rPr lang="zh-CN" altLang="en-US" sz="1600" i="0" dirty="0"/>
              <a:t>　　此外在项目早期对测试依据进行可测性评审能够提高质量，并减少后期发现缺陷而付出的高额代价。因为，开发团队要基于系统文档（测试依据的一部分）进行系统开发。这些系统文档可能会存在一些错误，如果这些错误没有被及时发现的话，将会导致大量修正工作（通常需要付出高额代价）。在开发过程中，错误越早被发现，修复的工作越容易（代价越小）</a:t>
            </a:r>
            <a:r>
              <a:rPr lang="zh-CN" altLang="en-US" sz="1600" i="0" dirty="0" smtClean="0"/>
              <a:t>。</a:t>
            </a:r>
            <a:endParaRPr lang="zh-CN" altLang="en-US" sz="1600" i="0" dirty="0"/>
          </a:p>
        </p:txBody>
      </p:sp>
      <p:grpSp>
        <p:nvGrpSpPr>
          <p:cNvPr id="3" name="组合 2"/>
          <p:cNvGrpSpPr/>
          <p:nvPr/>
        </p:nvGrpSpPr>
        <p:grpSpPr>
          <a:xfrm>
            <a:off x="4994275" y="1581785"/>
            <a:ext cx="3589020" cy="2612390"/>
            <a:chOff x="2339752" y="2132856"/>
            <a:chExt cx="4932548" cy="3540473"/>
          </a:xfrm>
        </p:grpSpPr>
        <p:pic>
          <p:nvPicPr>
            <p:cNvPr id="14" name="图片 13" descr="TMap next.png"/>
            <p:cNvPicPr>
              <a:picLocks noChangeAspect="1"/>
            </p:cNvPicPr>
            <p:nvPr>
              <p:custDataLst>
                <p:tags r:id="rId2"/>
              </p:custDataLst>
            </p:nvPr>
          </p:nvPicPr>
          <p:blipFill>
            <a:blip r:embed="rId3" cstate="print"/>
            <a:stretch>
              <a:fillRect/>
            </a:stretch>
          </p:blipFill>
          <p:spPr>
            <a:xfrm>
              <a:off x="2339752" y="2132856"/>
              <a:ext cx="4932548" cy="3540473"/>
            </a:xfrm>
            <a:prstGeom prst="rect">
              <a:avLst/>
            </a:prstGeom>
          </p:spPr>
        </p:pic>
        <p:sp>
          <p:nvSpPr>
            <p:cNvPr id="15" name="平行四边形 14"/>
            <p:cNvSpPr/>
            <p:nvPr>
              <p:custDataLst>
                <p:tags r:id="rId4"/>
              </p:custDataLst>
            </p:nvPr>
          </p:nvSpPr>
          <p:spPr bwMode="auto">
            <a:xfrm>
              <a:off x="3186786" y="4437112"/>
              <a:ext cx="3312368" cy="396044"/>
            </a:xfrm>
            <a:prstGeom prst="parallelogram">
              <a:avLst>
                <a:gd name="adj" fmla="val 47447"/>
              </a:avLst>
            </a:prstGeom>
            <a:solidFill>
              <a:schemeClr val="accent2">
                <a:alpha val="27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11" name="TextBox 10"/>
          <p:cNvSpPr txBox="1"/>
          <p:nvPr>
            <p:custDataLst>
              <p:tags r:id="rId1"/>
            </p:custDataLst>
          </p:nvPr>
        </p:nvSpPr>
        <p:spPr>
          <a:xfrm>
            <a:off x="377581" y="1594886"/>
            <a:ext cx="3905494" cy="2061210"/>
          </a:xfrm>
          <a:prstGeom prst="rect">
            <a:avLst/>
          </a:prstGeom>
          <a:noFill/>
        </p:spPr>
        <p:txBody>
          <a:bodyPr wrap="square" rtlCol="0">
            <a:spAutoFit/>
          </a:bodyPr>
          <a:p>
            <a:r>
              <a:rPr lang="zh-CN" altLang="en-US" sz="1600" i="0" dirty="0"/>
              <a:t>说明</a:t>
            </a:r>
            <a:r>
              <a:rPr lang="zh-CN" altLang="en-US" sz="1600" i="0" dirty="0"/>
              <a:t>阶段：</a:t>
            </a:r>
            <a:endParaRPr lang="zh-CN" altLang="en-US" sz="1600" i="0" dirty="0"/>
          </a:p>
          <a:p>
            <a:r>
              <a:rPr lang="zh-CN" altLang="en-US" sz="1600" i="0" dirty="0"/>
              <a:t>说明阶段规划了所需的测试用例和前置条件。这样做的目的是尽可能多做准备，从而当开发团队提供测试对象后，可以尽可能快地执行测试。一旦测试依据的可测性评审结束后，这阶段的活动便可以开始进行。测试设计活动可以与软件的实现同时进行或者在差不多的时间段内进行。</a:t>
            </a:r>
            <a:endParaRPr lang="zh-CN" altLang="en-US" sz="1600" dirty="0"/>
          </a:p>
        </p:txBody>
      </p:sp>
      <p:grpSp>
        <p:nvGrpSpPr>
          <p:cNvPr id="3" name="组合 2"/>
          <p:cNvGrpSpPr/>
          <p:nvPr/>
        </p:nvGrpSpPr>
        <p:grpSpPr>
          <a:xfrm>
            <a:off x="5104130" y="1770380"/>
            <a:ext cx="3589020" cy="2612390"/>
            <a:chOff x="2339752" y="2132856"/>
            <a:chExt cx="4932548" cy="3540473"/>
          </a:xfrm>
        </p:grpSpPr>
        <p:pic>
          <p:nvPicPr>
            <p:cNvPr id="14" name="图片 13" descr="TMap next.png"/>
            <p:cNvPicPr>
              <a:picLocks noChangeAspect="1"/>
            </p:cNvPicPr>
            <p:nvPr>
              <p:custDataLst>
                <p:tags r:id="rId2"/>
              </p:custDataLst>
            </p:nvPr>
          </p:nvPicPr>
          <p:blipFill>
            <a:blip r:embed="rId3" cstate="print"/>
            <a:stretch>
              <a:fillRect/>
            </a:stretch>
          </p:blipFill>
          <p:spPr>
            <a:xfrm>
              <a:off x="2339752" y="2132856"/>
              <a:ext cx="4932548" cy="3540473"/>
            </a:xfrm>
            <a:prstGeom prst="rect">
              <a:avLst/>
            </a:prstGeom>
          </p:spPr>
        </p:pic>
        <p:sp>
          <p:nvSpPr>
            <p:cNvPr id="15" name="平行四边形 14"/>
            <p:cNvSpPr/>
            <p:nvPr>
              <p:custDataLst>
                <p:tags r:id="rId4"/>
              </p:custDataLst>
            </p:nvPr>
          </p:nvSpPr>
          <p:spPr bwMode="auto">
            <a:xfrm>
              <a:off x="3186786" y="4437112"/>
              <a:ext cx="3312368" cy="396044"/>
            </a:xfrm>
            <a:prstGeom prst="parallelogram">
              <a:avLst>
                <a:gd name="adj" fmla="val 47447"/>
              </a:avLst>
            </a:prstGeom>
            <a:solidFill>
              <a:schemeClr val="accent2">
                <a:alpha val="27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12" name="TextBox 11"/>
          <p:cNvSpPr txBox="1"/>
          <p:nvPr>
            <p:custDataLst>
              <p:tags r:id="rId1"/>
            </p:custDataLst>
          </p:nvPr>
        </p:nvSpPr>
        <p:spPr>
          <a:xfrm>
            <a:off x="357505" y="840740"/>
            <a:ext cx="4953635" cy="4044950"/>
          </a:xfrm>
          <a:prstGeom prst="rect">
            <a:avLst/>
          </a:prstGeom>
          <a:noFill/>
        </p:spPr>
        <p:txBody>
          <a:bodyPr wrap="square" rtlCol="0">
            <a:noAutofit/>
          </a:bodyPr>
          <a:p>
            <a:r>
              <a:rPr lang="zh-CN" altLang="en-US" sz="1600" i="0" dirty="0"/>
              <a:t>执行</a:t>
            </a:r>
            <a:r>
              <a:rPr lang="zh-CN" altLang="en-US" sz="1600" i="0" dirty="0"/>
              <a:t>阶段：</a:t>
            </a:r>
            <a:endParaRPr lang="zh-CN" altLang="en-US" sz="1600" i="0" dirty="0"/>
          </a:p>
          <a:p>
            <a:r>
              <a:rPr lang="zh-CN" altLang="en-US" sz="1600" i="0" dirty="0"/>
              <a:t>执行阶段的目是通过执行已商定的测试用例来深入了解测试对象的质量。真正的测试执行是在测试对象（或可进行测试的部分对象）交付到测试团队的时间点开始的。首先要对测试对象的完整性进行检查。然后，将测试对象安装在测试环境中来评估其功能是否满足需求。上述的活动通常可以由第一轮测试进行确认，即所谓的预测试（或接收测试）。预测试是结合测试基础架构，对被测对象进行的一个整体检查，以确认被测对象的质量是否达到进行深入测试的要求。（进行预测试之前要满足主置条件。）接下来可以依据在设计阶段建立的测试脚本来执行测试 。（本测试活动执行之前需要满足执行测试脚本所需的前置条件）测试执行阶段还包括对测试结果的验证，通常以缺陷报告的形式记录预期结果和实际结果之间的差异。</a:t>
            </a:r>
            <a:endParaRPr lang="zh-CN" altLang="en-US" sz="1600" dirty="0"/>
          </a:p>
        </p:txBody>
      </p:sp>
      <p:grpSp>
        <p:nvGrpSpPr>
          <p:cNvPr id="3" name="组合 2"/>
          <p:cNvGrpSpPr/>
          <p:nvPr/>
        </p:nvGrpSpPr>
        <p:grpSpPr>
          <a:xfrm>
            <a:off x="5459730" y="1637030"/>
            <a:ext cx="3589020" cy="2612390"/>
            <a:chOff x="2339752" y="2132856"/>
            <a:chExt cx="4932548" cy="3540473"/>
          </a:xfrm>
        </p:grpSpPr>
        <p:pic>
          <p:nvPicPr>
            <p:cNvPr id="14" name="图片 13" descr="TMap next.png"/>
            <p:cNvPicPr>
              <a:picLocks noChangeAspect="1"/>
            </p:cNvPicPr>
            <p:nvPr>
              <p:custDataLst>
                <p:tags r:id="rId2"/>
              </p:custDataLst>
            </p:nvPr>
          </p:nvPicPr>
          <p:blipFill>
            <a:blip r:embed="rId3" cstate="print"/>
            <a:stretch>
              <a:fillRect/>
            </a:stretch>
          </p:blipFill>
          <p:spPr>
            <a:xfrm>
              <a:off x="2339752" y="2132856"/>
              <a:ext cx="4932548" cy="3540473"/>
            </a:xfrm>
            <a:prstGeom prst="rect">
              <a:avLst/>
            </a:prstGeom>
          </p:spPr>
        </p:pic>
        <p:sp>
          <p:nvSpPr>
            <p:cNvPr id="15" name="平行四边形 14"/>
            <p:cNvSpPr/>
            <p:nvPr>
              <p:custDataLst>
                <p:tags r:id="rId4"/>
              </p:custDataLst>
            </p:nvPr>
          </p:nvSpPr>
          <p:spPr bwMode="auto">
            <a:xfrm>
              <a:off x="3186786" y="4437112"/>
              <a:ext cx="3312368" cy="396044"/>
            </a:xfrm>
            <a:prstGeom prst="parallelogram">
              <a:avLst>
                <a:gd name="adj" fmla="val 47447"/>
              </a:avLst>
            </a:prstGeom>
            <a:solidFill>
              <a:schemeClr val="accent2">
                <a:alpha val="27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en-US"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13" name="TextBox 12"/>
          <p:cNvSpPr txBox="1"/>
          <p:nvPr>
            <p:custDataLst>
              <p:tags r:id="rId1"/>
            </p:custDataLst>
          </p:nvPr>
        </p:nvSpPr>
        <p:spPr>
          <a:xfrm>
            <a:off x="402590" y="840740"/>
            <a:ext cx="4849495" cy="4276725"/>
          </a:xfrm>
          <a:prstGeom prst="rect">
            <a:avLst/>
          </a:prstGeom>
          <a:noFill/>
        </p:spPr>
        <p:txBody>
          <a:bodyPr wrap="square" rtlCol="0">
            <a:spAutoFit/>
          </a:bodyPr>
          <a:p>
            <a:r>
              <a:rPr lang="zh-CN" altLang="en-US" sz="1600" i="0" dirty="0"/>
              <a:t>完成</a:t>
            </a:r>
            <a:r>
              <a:rPr lang="zh-CN" altLang="en-US" sz="1600" i="0" dirty="0"/>
              <a:t>阶段：</a:t>
            </a:r>
            <a:endParaRPr lang="zh-CN" altLang="en-US" sz="1600" i="0" dirty="0"/>
          </a:p>
          <a:p>
            <a:r>
              <a:rPr lang="zh-CN" altLang="en-US" sz="1600" i="0" dirty="0"/>
              <a:t>在重复进行的过程中应用</a:t>
            </a:r>
            <a:r>
              <a:rPr lang="en-US" altLang="zh-CN" sz="1600" i="0" dirty="0" err="1"/>
              <a:t>TMap</a:t>
            </a:r>
            <a:r>
              <a:rPr lang="zh-CN" altLang="en-US" sz="1600" i="0" dirty="0"/>
              <a:t>结构化测试方法可以带来许多好处。它可以促进测试成果物在后续测试过程中的复用以及加速一些测试活动。测试产品可以是有形的东西</a:t>
            </a:r>
            <a:r>
              <a:rPr lang="en-US" altLang="zh-CN" sz="1600" i="0" dirty="0"/>
              <a:t>——</a:t>
            </a:r>
            <a:r>
              <a:rPr lang="zh-CN" altLang="en-US" sz="1600" i="0" dirty="0"/>
              <a:t>测试件，如测试用例或测试环境，也可以无形的东西</a:t>
            </a:r>
            <a:r>
              <a:rPr lang="en-US" altLang="zh-CN" sz="1600" i="0" dirty="0"/>
              <a:t>——</a:t>
            </a:r>
            <a:r>
              <a:rPr lang="zh-CN" altLang="en-US" sz="1600" i="0" dirty="0"/>
              <a:t>过程评估，如对经验的总结。</a:t>
            </a:r>
            <a:endParaRPr lang="zh-CN" altLang="en-US" sz="1600" i="0" dirty="0"/>
          </a:p>
          <a:p>
            <a:r>
              <a:rPr lang="zh-CN" altLang="en-US" sz="1600" i="0" dirty="0"/>
              <a:t>　　当保存测试件时，需要从大量测试件中选择适合的内容进行保存。测试件主要包括测试用例、测试脚本和测试基础架构说明等。在测试过程中，要保证测试用例与测试依据、测试对象保持一致。如果不能（完全）做到上述的要求，可规划测试件的保存优先顺序</a:t>
            </a:r>
            <a:r>
              <a:rPr lang="en-US" altLang="zh-CN" sz="1600" i="0" dirty="0"/>
              <a:t>——</a:t>
            </a:r>
            <a:r>
              <a:rPr lang="zh-CN" altLang="en-US" sz="1600" i="0" dirty="0"/>
              <a:t>通常测试用例的优先级最高。</a:t>
            </a:r>
            <a:endParaRPr lang="zh-CN" altLang="en-US" sz="1600" i="0" dirty="0"/>
          </a:p>
          <a:p>
            <a:r>
              <a:rPr lang="zh-CN" altLang="en-US" sz="1600" i="0" dirty="0"/>
              <a:t>　　测试过程的评估也是在这一阶段中进行。这样做的目是学习经验，并将这些经验教训应用在新的测试中。测试过程的评估还可以作为测试主管编制最终报告的输入项（最终报告的编制属于控制阶段的活动）</a:t>
            </a:r>
            <a:r>
              <a:rPr lang="zh-CN" altLang="en-US" sz="1600" i="0" dirty="0" smtClean="0"/>
              <a:t>。</a:t>
            </a:r>
            <a:endParaRPr lang="zh-CN" altLang="en-US" sz="1600" i="0" dirty="0"/>
          </a:p>
        </p:txBody>
      </p:sp>
      <p:grpSp>
        <p:nvGrpSpPr>
          <p:cNvPr id="3" name="组合 2"/>
          <p:cNvGrpSpPr/>
          <p:nvPr/>
        </p:nvGrpSpPr>
        <p:grpSpPr>
          <a:xfrm>
            <a:off x="5287645" y="1770380"/>
            <a:ext cx="3589020" cy="2612390"/>
            <a:chOff x="2339752" y="2132856"/>
            <a:chExt cx="4932548" cy="3540473"/>
          </a:xfrm>
        </p:grpSpPr>
        <p:pic>
          <p:nvPicPr>
            <p:cNvPr id="14" name="图片 13" descr="TMap next.png"/>
            <p:cNvPicPr>
              <a:picLocks noChangeAspect="1"/>
            </p:cNvPicPr>
            <p:nvPr>
              <p:custDataLst>
                <p:tags r:id="rId2"/>
              </p:custDataLst>
            </p:nvPr>
          </p:nvPicPr>
          <p:blipFill>
            <a:blip r:embed="rId3" cstate="print"/>
            <a:stretch>
              <a:fillRect/>
            </a:stretch>
          </p:blipFill>
          <p:spPr>
            <a:xfrm>
              <a:off x="2339752" y="2132856"/>
              <a:ext cx="4932548" cy="3540473"/>
            </a:xfrm>
            <a:prstGeom prst="rect">
              <a:avLst/>
            </a:prstGeom>
          </p:spPr>
        </p:pic>
        <p:sp>
          <p:nvSpPr>
            <p:cNvPr id="15" name="平行四边形 14"/>
            <p:cNvSpPr/>
            <p:nvPr>
              <p:custDataLst>
                <p:tags r:id="rId4"/>
              </p:custDataLst>
            </p:nvPr>
          </p:nvSpPr>
          <p:spPr bwMode="auto">
            <a:xfrm>
              <a:off x="3186786" y="4437112"/>
              <a:ext cx="3312368" cy="396044"/>
            </a:xfrm>
            <a:prstGeom prst="parallelogram">
              <a:avLst>
                <a:gd name="adj" fmla="val 47447"/>
              </a:avLst>
            </a:prstGeom>
            <a:solidFill>
              <a:schemeClr val="accent2">
                <a:alpha val="27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en-US" sz="2400" dirty="0" err="1">
                <a:sym typeface="+mn-ea"/>
              </a:rPr>
              <a:t>TMap</a:t>
            </a:r>
            <a:r>
              <a:rPr kumimoji="1" lang="zh-CN" altLang="en-US" sz="2400" dirty="0">
                <a:sym typeface="+mn-ea"/>
              </a:rPr>
              <a:t>三大基石</a:t>
            </a:r>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04545"/>
            <a:ext cx="5755640"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rPr>
              <a:t>O</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三项是</a:t>
            </a:r>
            <a:r>
              <a:rPr lang="en-US" altLang="zh-CN" sz="2000" dirty="0">
                <a:latin typeface="微软雅黑" panose="020B0503020204020204" pitchFamily="34" charset="-122"/>
                <a:ea typeface="微软雅黑" panose="020B0503020204020204" pitchFamily="34" charset="-122"/>
              </a:rPr>
              <a:t>TMap</a:t>
            </a:r>
            <a:r>
              <a:rPr lang="zh-CN" altLang="en-US" sz="2000" dirty="0">
                <a:latin typeface="微软雅黑" panose="020B0503020204020204" pitchFamily="34" charset="-122"/>
                <a:ea typeface="微软雅黑" panose="020B0503020204020204" pitchFamily="34" charset="-122"/>
              </a:rPr>
              <a:t>的基石</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测试活动生命周期（L）:</a:t>
            </a:r>
            <a:r>
              <a:rPr lang="en-US" altLang="zh-CN" sz="2000" dirty="0">
                <a:latin typeface="微软雅黑" panose="020B0503020204020204" pitchFamily="34" charset="-122"/>
                <a:ea typeface="微软雅黑" panose="020B0503020204020204" pitchFamily="34" charset="-122"/>
                <a:sym typeface="+mn-ea"/>
              </a:rPr>
              <a:t>与软件开发生命周期一致</a:t>
            </a:r>
            <a:r>
              <a:rPr lang="zh-CN" altLang="en-US" sz="2000" dirty="0">
                <a:latin typeface="微软雅黑" panose="020B0503020204020204" pitchFamily="34" charset="-122"/>
                <a:ea typeface="微软雅黑" panose="020B0503020204020204" pitchFamily="34" charset="-122"/>
                <a:sym typeface="+mn-ea"/>
              </a:rPr>
              <a:t>，描述各阶段需实施的活动</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组织融合（O）</a:t>
            </a:r>
            <a:r>
              <a:rPr lang="zh-CN" altLang="en-US" sz="2000" dirty="0">
                <a:latin typeface="微软雅黑" panose="020B0503020204020204" pitchFamily="34" charset="-122"/>
                <a:ea typeface="微软雅黑" panose="020B0503020204020204" pitchFamily="34" charset="-122"/>
              </a:rPr>
              <a:t>：测试小组融入项目组</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基础设施和工具（I）</a:t>
            </a:r>
            <a:r>
              <a:rPr lang="zh-CN" altLang="en-US" sz="2000" dirty="0">
                <a:latin typeface="微软雅黑" panose="020B0503020204020204" pitchFamily="34" charset="-122"/>
                <a:ea typeface="微软雅黑" panose="020B0503020204020204" pitchFamily="34" charset="-122"/>
              </a:rPr>
              <a:t>：测试环境必须稳定、可控制和有代表性</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可用的技术（T）</a:t>
            </a:r>
            <a:r>
              <a:rPr lang="zh-CN" altLang="en-US" sz="2000" dirty="0">
                <a:latin typeface="微软雅黑" panose="020B0503020204020204" pitchFamily="34" charset="-122"/>
                <a:ea typeface="微软雅黑" panose="020B0503020204020204" pitchFamily="34" charset="-122"/>
              </a:rPr>
              <a:t>：支持测试过程的</a:t>
            </a:r>
            <a:r>
              <a:rPr lang="zh-CN" altLang="en-US" sz="2000" dirty="0">
                <a:latin typeface="微软雅黑" panose="020B0503020204020204" pitchFamily="34" charset="-122"/>
                <a:ea typeface="微软雅黑" panose="020B0503020204020204" pitchFamily="34" charset="-122"/>
              </a:rPr>
              <a:t>技术</a:t>
            </a:r>
            <a:endParaRPr lang="zh-CN" altLang="en-US" sz="2000" dirty="0">
              <a:latin typeface="微软雅黑" panose="020B0503020204020204" pitchFamily="34" charset="-122"/>
              <a:ea typeface="微软雅黑" panose="020B0503020204020204" pitchFamily="34" charset="-122"/>
            </a:endParaRPr>
          </a:p>
        </p:txBody>
      </p:sp>
      <p:pic>
        <p:nvPicPr>
          <p:cNvPr id="18436" name="Picture 2"/>
          <p:cNvPicPr>
            <a:picLocks noChangeAspect="1" noChangeArrowheads="1"/>
          </p:cNvPicPr>
          <p:nvPr>
            <p:custDataLst>
              <p:tags r:id="rId1"/>
            </p:custDataLst>
          </p:nvPr>
        </p:nvPicPr>
        <p:blipFill>
          <a:blip r:embed="rId2" cstate="print"/>
          <a:srcRect/>
          <a:stretch>
            <a:fillRect/>
          </a:stretch>
        </p:blipFill>
        <p:spPr bwMode="auto">
          <a:xfrm>
            <a:off x="6663690" y="2279015"/>
            <a:ext cx="2354580" cy="1890395"/>
          </a:xfrm>
          <a:prstGeom prst="rect">
            <a:avLst/>
          </a:prstGeom>
          <a:noFill/>
          <a:ln w="9525">
            <a:noFill/>
            <a:miter lim="800000"/>
            <a:headEnd/>
            <a:tailEnd/>
          </a:ln>
        </p:spPr>
      </p:pic>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9460" name="Picture 5" descr="4-9.gif"/>
          <p:cNvPicPr>
            <a:picLocks noChangeAspect="1"/>
          </p:cNvPicPr>
          <p:nvPr>
            <p:custDataLst>
              <p:tags r:id="rId1"/>
            </p:custDataLst>
          </p:nvPr>
        </p:nvPicPr>
        <p:blipFill>
          <a:blip r:embed="rId2" cstate="print"/>
          <a:srcRect/>
          <a:stretch>
            <a:fillRect/>
          </a:stretch>
        </p:blipFill>
        <p:spPr bwMode="auto">
          <a:xfrm>
            <a:off x="5091050" y="64219"/>
            <a:ext cx="3436495" cy="5015060"/>
          </a:xfrm>
          <a:prstGeom prst="rect">
            <a:avLst/>
          </a:prstGeom>
          <a:noFill/>
          <a:ln w="9525">
            <a:noFill/>
            <a:miter lim="800000"/>
            <a:headEnd/>
            <a:tailEnd/>
          </a:ln>
        </p:spPr>
      </p:pic>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TMap</a:t>
            </a:r>
            <a:r>
              <a:rPr kumimoji="1" lang="zh-CN" altLang="en-US" sz="2400" dirty="0">
                <a:sym typeface="+mn-ea"/>
              </a:rPr>
              <a:t>生命周期模型的优</a:t>
            </a:r>
            <a:r>
              <a:rPr kumimoji="1" lang="zh-CN" altLang="en-US" sz="2400" dirty="0">
                <a:sym typeface="+mn-ea"/>
              </a:rPr>
              <a:t>点</a:t>
            </a:r>
            <a:endParaRPr kumimoji="1"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655320" y="734378"/>
            <a:ext cx="7490460" cy="3841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0" indent="0">
              <a:lnSpc>
                <a:spcPct val="150000"/>
              </a:lnSpc>
              <a:buNone/>
            </a:pPr>
            <a:r>
              <a:rPr lang="zh-CN" altLang="en-US" sz="1800" dirty="0">
                <a:latin typeface="微软雅黑" panose="020B0503020204020204" pitchFamily="34" charset="-122"/>
                <a:ea typeface="微软雅黑" panose="020B0503020204020204" pitchFamily="34" charset="-122"/>
              </a:rPr>
              <a:t>1、结构化测试方法</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能够针对被测软件的质量风险提供深入认知和建议</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能够在早期发现缺陷</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能够预防缺陷</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能够使测试过程尽量短的占据整个开发过程的关键路径，从而缩短了软件开发的交付时间</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能够对测试产品（如测试脚本和测试用例）进行复用</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建立清晰的测试过程，能够使时间、成本和质量有利于管理</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促进一致性和标准化——所有参与的人将使用同样的测试语言</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550919" y="1069396"/>
            <a:ext cx="4364709" cy="2712720"/>
          </a:xfrm>
        </p:spPr>
        <p:txBody>
          <a:bodyPr>
            <a:noAutofit/>
          </a:bodyPr>
          <a:lstStyle/>
          <a:p>
            <a:r>
              <a:rPr kumimoji="1" lang="zh-CN" altLang="en-US" sz="2000" dirty="0"/>
              <a:t>传统的软件测试过程及</a:t>
            </a:r>
            <a:r>
              <a:rPr kumimoji="1" lang="zh-CN" altLang="en-US" sz="2000" dirty="0"/>
              <a:t>模型	</a:t>
            </a:r>
            <a:endParaRPr kumimoji="1" lang="en-US" altLang="zh-CN" sz="2000" dirty="0"/>
          </a:p>
          <a:p>
            <a:r>
              <a:rPr kumimoji="1" lang="zh-CN" altLang="en-US" sz="2000" dirty="0"/>
              <a:t>敏捷测试过程及</a:t>
            </a:r>
            <a:r>
              <a:rPr kumimoji="1" lang="zh-CN" altLang="en-US" sz="2000" dirty="0"/>
              <a:t>模型	</a:t>
            </a:r>
            <a:endParaRPr kumimoji="1" lang="en-US" altLang="zh-CN" sz="2000" dirty="0"/>
          </a:p>
          <a:p>
            <a:r>
              <a:rPr kumimoji="1" lang="zh-CN" altLang="en-US" sz="2000" dirty="0"/>
              <a:t>软件测试流派	</a:t>
            </a:r>
            <a:endParaRPr kumimoji="1" lang="en-US" altLang="zh-CN" sz="2000" dirty="0"/>
          </a:p>
          <a:p>
            <a:r>
              <a:rPr kumimoji="1" lang="zh-CN" altLang="en-US" sz="2000" dirty="0"/>
              <a:t>测试过程改进及</a:t>
            </a:r>
            <a:r>
              <a:rPr kumimoji="1" lang="zh-CN" altLang="en-US" sz="2000" dirty="0"/>
              <a:t>模型	</a:t>
            </a:r>
            <a:endParaRPr kumimoji="1" lang="en-US" altLang="zh-CN" sz="2000" dirty="0"/>
          </a:p>
          <a:p>
            <a:r>
              <a:rPr kumimoji="1" lang="zh-CN" altLang="en-US" sz="2000" dirty="0"/>
              <a:t>软件测试标准与规范</a:t>
            </a:r>
            <a:r>
              <a:rPr kumimoji="1" lang="zh-CN" altLang="en-US" sz="2000" b="1" dirty="0"/>
              <a:t>	</a:t>
            </a:r>
            <a:endParaRPr kumimoji="1" lang="en-US" altLang="zh-CN" sz="2000" b="1" dirty="0"/>
          </a:p>
          <a:p>
            <a:pPr marL="0" indent="0">
              <a:buNone/>
            </a:pPr>
            <a:endParaRPr kumimoji="1" lang="zh-CN" altLang="en-US" sz="2000" dirty="0">
              <a:sym typeface="+mn-ea"/>
            </a:endParaRP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15909" y="758567"/>
            <a:ext cx="6713088" cy="34251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0" indent="0">
              <a:lnSpc>
                <a:spcPct val="150000"/>
              </a:lnSpc>
              <a:buNone/>
            </a:pPr>
            <a:r>
              <a:rPr lang="zh-CN" altLang="en-US" sz="1800" dirty="0">
                <a:latin typeface="微软雅黑" panose="020B0503020204020204" pitchFamily="34" charset="-122"/>
                <a:ea typeface="微软雅黑" panose="020B0503020204020204" pitchFamily="34" charset="-122"/>
              </a:rPr>
              <a:t>2、不必严格按照时序方式执行各个测试阶段</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如果我们将测试过程与前面所提到的冰山进行比较的话，只有执行阶段是'可见'的。这意味着只有执行阶段占据项目的'关键路径'。其他阶段的所有活动都可以避开关键路径执行。并且当计划、准备和设计阶段的工作越充分时，测试执行阶段所需要的时间越少。生命周期模型的形状（平行四边形）意味着测试的各个阶段不必以严格的时序方式执行，不同测试阶段可以出现时间重叠或同步进行的情况</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8900" y="835660"/>
            <a:ext cx="4700905" cy="34251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0" indent="0">
              <a:lnSpc>
                <a:spcPct val="150000"/>
              </a:lnSpc>
              <a:buNone/>
            </a:pPr>
            <a:r>
              <a:rPr lang="zh-CN" altLang="en-US" sz="1600" dirty="0">
                <a:latin typeface="微软雅黑" panose="020B0503020204020204" pitchFamily="34" charset="-122"/>
                <a:ea typeface="微软雅黑" panose="020B0503020204020204" pitchFamily="34" charset="-122"/>
              </a:rPr>
              <a:t>3、TMap测试生命周期可与开发生命周期配合使用</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TMap测试生命周期与软件开发生命周期之间的关系取决于所应用的软件开发方法和相关测试级别。然而，有两个“固定”时间点有助于确定测试生命周期和开发生命周期的关系。一个是准备阶段的开始时间点与获得测试依据的时间点对应关系；另一个是执行阶段的开始时间点与获得测试对象的时间点的关系</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具体时间点的对应关系见图：</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4740275" y="1497330"/>
            <a:ext cx="4403725" cy="2995930"/>
          </a:xfrm>
          <a:prstGeom prst="rect">
            <a:avLst/>
          </a:prstGeom>
        </p:spPr>
      </p:pic>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266508"/>
            <a:ext cx="782383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0" indent="0">
              <a:lnSpc>
                <a:spcPct val="150000"/>
              </a:lnSpc>
              <a:buNone/>
            </a:pPr>
            <a:r>
              <a:rPr lang="zh-CN" altLang="en-US" sz="2000" dirty="0">
                <a:latin typeface="微软雅黑" panose="020B0503020204020204" pitchFamily="34" charset="-122"/>
                <a:ea typeface="微软雅黑" panose="020B0503020204020204" pitchFamily="34" charset="-122"/>
              </a:rPr>
              <a:t>基于</a:t>
            </a:r>
            <a:r>
              <a:rPr lang="en-US" altLang="zh-CN" sz="2000" dirty="0">
                <a:latin typeface="微软雅黑" panose="020B0503020204020204" pitchFamily="34" charset="-122"/>
                <a:ea typeface="微软雅黑" panose="020B0503020204020204" pitchFamily="34" charset="-122"/>
              </a:rPr>
              <a:t>TMap</a:t>
            </a:r>
            <a:r>
              <a:rPr lang="zh-CN" altLang="en-US" sz="2000" dirty="0">
                <a:latin typeface="微软雅黑" panose="020B0503020204020204" pitchFamily="34" charset="-122"/>
                <a:ea typeface="微软雅黑" panose="020B0503020204020204" pitchFamily="34" charset="-122"/>
              </a:rPr>
              <a:t>提出的其他</a:t>
            </a: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TPI(Test Process Inprovement)</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TAKT(Test Automation Knowledge and Tools)</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Tsite</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TEmb</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en-US" sz="2000" dirty="0" err="1">
                <a:sym typeface="+mn-ea"/>
              </a:rPr>
              <a:t>业务驱动测试管理方法BDTM（Business Driven Test Management）</a:t>
            </a:r>
            <a:endParaRPr kumimoji="1" lang="en-US" altLang="en-US" sz="20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214630" y="1327785"/>
            <a:ext cx="4834255" cy="305625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sz="1600" dirty="0">
                <a:latin typeface="微软雅黑" panose="020B0503020204020204" pitchFamily="34" charset="-122"/>
                <a:ea typeface="微软雅黑" panose="020B0503020204020204" pitchFamily="34" charset="-122"/>
              </a:rPr>
              <a:t>Step 1: Establishing an assignment and collecting test goals</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Step 2: Determining the risk class </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Step 3: Determining the test intensity </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Step 4: Estimation, planning and feedback </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Step 5: Allocating test design techniques </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Step 6: Providing insight and control options </a:t>
            </a:r>
            <a:endParaRPr sz="16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stretch>
            <a:fillRect/>
          </a:stretch>
        </p:blipFill>
        <p:spPr>
          <a:xfrm>
            <a:off x="5600700" y="868045"/>
            <a:ext cx="3161665" cy="3486785"/>
          </a:xfrm>
          <a:prstGeom prst="rect">
            <a:avLst/>
          </a:prstGeom>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敏捷测试过程 </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Rectangle 3"/>
          <p:cNvSpPr>
            <a:spLocks noChangeArrowheads="1"/>
          </p:cNvSpPr>
          <p:nvPr/>
        </p:nvSpPr>
        <p:spPr bwMode="auto">
          <a:xfrm>
            <a:off x="2882347" y="3002085"/>
            <a:ext cx="4164496" cy="1846580"/>
          </a:xfrm>
          <a:prstGeom prst="rect">
            <a:avLst/>
          </a:prstGeom>
          <a:noFill/>
          <a:ln w="9525">
            <a:noFill/>
            <a:miter lim="800000"/>
          </a:ln>
        </p:spPr>
        <p:txBody>
          <a:bodyPr wrap="square" lIns="0" tIns="0" rIns="0" bIns="0">
            <a:spAutoFit/>
          </a:bodyPr>
          <a:lstStyle/>
          <a:p>
            <a:pPr>
              <a:lnSpc>
                <a:spcPct val="15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敏捷测试的价值观和原则	</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传统测试和敏捷测试的区别	</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敏捷测试流程	</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GB" altLang="zh-CN" sz="2000" dirty="0">
                <a:solidFill>
                  <a:schemeClr val="accent1">
                    <a:lumMod val="75000"/>
                  </a:schemeClr>
                </a:solidFill>
                <a:latin typeface="微软雅黑" panose="020B0503020204020204" pitchFamily="34" charset="-122"/>
                <a:ea typeface="微软雅黑" panose="020B0503020204020204" pitchFamily="34" charset="-122"/>
              </a:rPr>
              <a:t>SBTM	</a:t>
            </a:r>
            <a:endParaRPr lang="en-GB" altLang="zh-CN" sz="2000"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敏捷</a:t>
            </a:r>
            <a:r>
              <a:rPr kumimoji="1" lang="zh-CN" altLang="en-US" sz="2400" dirty="0" err="1">
                <a:sym typeface="+mn-ea"/>
              </a:rPr>
              <a:t>软件开发</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822134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是一种应对快速变化需求的一种软件开发模式，描述了一套软件开发的价值和原则</a:t>
            </a:r>
            <a:endParaRPr lang="zh-CN" altLang="en-US" sz="16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600" dirty="0">
                <a:latin typeface="微软雅黑" panose="020B0503020204020204" pitchFamily="34" charset="-122"/>
                <a:ea typeface="微软雅黑" panose="020B0503020204020204" pitchFamily="34" charset="-122"/>
              </a:rPr>
              <a:t>敏捷</a:t>
            </a:r>
            <a:r>
              <a:rPr lang="zh-CN" altLang="en-US" sz="1600" dirty="0">
                <a:latin typeface="微软雅黑" panose="020B0503020204020204" pitchFamily="34" charset="-122"/>
                <a:ea typeface="微软雅黑" panose="020B0503020204020204" pitchFamily="34" charset="-122"/>
              </a:rPr>
              <a:t>宣言：</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Individuals and interactions over processes and tools</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个体和互动 高于 流程和工具</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Working software over comprehensive documentation</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工作的软件 高于 详尽的文档</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Customer collaboration over contract negotiation</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客户合作 高于 合同谈判</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Responding to change over following a plan</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响应变化 高于 遵循计划</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敏捷开发的</a:t>
            </a:r>
            <a:r>
              <a:rPr kumimoji="1" lang="zh-CN" altLang="en-US" sz="2400" dirty="0" err="1">
                <a:sym typeface="+mn-ea"/>
              </a:rPr>
              <a:t>十二条原则</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768668"/>
            <a:ext cx="8267065" cy="39795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400" dirty="0">
                <a:latin typeface="微软雅黑" panose="020B0503020204020204" pitchFamily="34" charset="-122"/>
                <a:ea typeface="微软雅黑" panose="020B0503020204020204" pitchFamily="34" charset="-122"/>
              </a:rPr>
              <a:t>Customer satisfaction by early and continuous delivery of valuable software.</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尽早和持续地交付有价值的软件来满足客户</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Welcome changing requirements, even in late development.</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欢迎需求变更——即使是在项目开发后期。要善于利用需求变更，帮助客户获得竞争优势</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Deliver working software frequently (weeks rather than months).</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要不断交付可用的软件，周期从几周到几个月不等，且越短越好</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Close, daily cooperation between business people and developers.</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项目过程中，业务人员与开发人员必须在一起工作</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Projects are built around motivated individuals, who should be trusted.</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要善于激励项目人员，给他们以所需要的环境和支持，并相信他们能够完成任务</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Face-to-face conversation is the best form of communication (co-location).</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无论是团队内还是团队间，最有效的沟通方法是面对面的交谈</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768668"/>
            <a:ext cx="7943215" cy="39795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400" dirty="0">
                <a:latin typeface="微软雅黑" panose="020B0503020204020204" pitchFamily="34" charset="-122"/>
                <a:ea typeface="微软雅黑" panose="020B0503020204020204" pitchFamily="34" charset="-122"/>
              </a:rPr>
              <a:t>Working software is the primary measure of progress.</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可用的软件是衡量进度的主要指标</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Sustainable development, able to maintain a constant pace.</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敏捷过程提倡可持续的开发。项目方、开发人员和用户应该能够保持长期稳定的开发速度</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Continuous attention to technical excellence and good design.</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对技术的精益求精、对设计的不断完善将提升敏捷性</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Simplicity—the art of maximizing the amount of work not done—is essential.</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简单——尽最大可能减少不必要的工作——一门艺术</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Best architectures, requirements, and designs emerge from self-organizing teams.</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最佳的架构、需求和设计出自于自组织的团队</a:t>
            </a:r>
            <a:endParaRPr lang="zh-CN" altLang="en-US" sz="14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rPr>
              <a:t>Regularly, the team reflects on how to become more effective, and adjusts accordingly.</a:t>
            </a:r>
            <a:endParaRPr lang="zh-CN" altLang="en-US" sz="14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400" dirty="0">
                <a:latin typeface="微软雅黑" panose="020B0503020204020204" pitchFamily="34" charset="-122"/>
                <a:ea typeface="微软雅黑" panose="020B0503020204020204" pitchFamily="34" charset="-122"/>
              </a:rPr>
              <a:t>团队要定期反省如何能够做到更有效，并相应地调整团队的行为</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敏捷</a:t>
            </a:r>
            <a:r>
              <a:rPr kumimoji="1" lang="zh-CN" altLang="en-US" sz="2400" dirty="0" err="1">
                <a:sym typeface="+mn-ea"/>
              </a:rPr>
              <a:t>测试的</a:t>
            </a:r>
            <a:r>
              <a:rPr kumimoji="1" lang="en-US" altLang="zh-CN" sz="2400" dirty="0" err="1">
                <a:sym typeface="+mn-ea"/>
              </a:rPr>
              <a:t>“</a:t>
            </a:r>
            <a:r>
              <a:rPr kumimoji="1" lang="zh-CN" altLang="en-US" sz="2400" dirty="0" err="1">
                <a:sym typeface="+mn-ea"/>
              </a:rPr>
              <a:t>宣言</a:t>
            </a:r>
            <a:r>
              <a:rPr kumimoji="1" lang="en-US" altLang="zh-CN" sz="2400" dirty="0" err="1">
                <a:sym typeface="+mn-ea"/>
              </a:rPr>
              <a:t>”</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开发协作测试胜于测试分工和测试</a:t>
            </a:r>
            <a:r>
              <a:rPr lang="zh-CN" altLang="en-US" sz="2000" dirty="0">
                <a:latin typeface="微软雅黑" panose="020B0503020204020204" pitchFamily="34" charset="-122"/>
                <a:ea typeface="微软雅黑" panose="020B0503020204020204" pitchFamily="34" charset="-122"/>
              </a:rPr>
              <a:t>工具</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可运行的测试脚本胜于写在纸上的测试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从客户角度来理解需求胜于从已定义的需求来判定测试</a:t>
            </a:r>
            <a:r>
              <a:rPr lang="zh-CN" altLang="en-US" sz="2000" dirty="0">
                <a:latin typeface="微软雅黑" panose="020B0503020204020204" pitchFamily="34" charset="-122"/>
                <a:ea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基于上下文及时调整测试策略优于遵守测试</a:t>
            </a:r>
            <a:r>
              <a:rPr lang="zh-CN" altLang="en-US" sz="2000" dirty="0">
                <a:latin typeface="微软雅黑" panose="020B0503020204020204" pitchFamily="34" charset="-122"/>
                <a:ea typeface="微软雅黑" panose="020B0503020204020204" pitchFamily="34" charset="-122"/>
              </a:rPr>
              <a:t>计划</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敏捷测试的</a:t>
            </a:r>
            <a:r>
              <a:rPr kumimoji="1" lang="en-US" altLang="zh-CN" sz="2400" dirty="0" err="1">
                <a:sym typeface="+mn-ea"/>
              </a:rPr>
              <a:t>“</a:t>
            </a:r>
            <a:r>
              <a:rPr kumimoji="1" lang="zh-CN" altLang="en-US" sz="2400" dirty="0" err="1">
                <a:sym typeface="+mn-ea"/>
              </a:rPr>
              <a:t>原则</a:t>
            </a:r>
            <a:r>
              <a:rPr kumimoji="1" lang="en-US" altLang="zh-CN" sz="2400" dirty="0" err="1">
                <a:sym typeface="+mn-ea"/>
              </a:rPr>
              <a:t>”</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尽早和持续地开展测试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基于风险的测试策略是必需</a:t>
            </a:r>
            <a:r>
              <a:rPr lang="zh-CN" altLang="en-US" sz="2000" dirty="0">
                <a:latin typeface="微软雅黑" panose="020B0503020204020204" pitchFamily="34" charset="-122"/>
                <a:ea typeface="微软雅黑" panose="020B0503020204020204" pitchFamily="34" charset="-122"/>
              </a:rPr>
              <a:t>的</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测试计划、设计和执行力求</a:t>
            </a:r>
            <a:r>
              <a:rPr lang="zh-CN" altLang="en-US" sz="2000" dirty="0">
                <a:latin typeface="微软雅黑" panose="020B0503020204020204" pitchFamily="34" charset="-122"/>
                <a:ea typeface="微软雅黑" panose="020B0503020204020204" pitchFamily="34" charset="-122"/>
              </a:rPr>
              <a:t>简单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能及时完成对软件质量的全面</a:t>
            </a:r>
            <a:r>
              <a:rPr lang="zh-CN" altLang="en-US" sz="2000" dirty="0">
                <a:latin typeface="微软雅黑" panose="020B0503020204020204" pitchFamily="34" charset="-122"/>
                <a:ea typeface="微软雅黑" panose="020B0503020204020204" pitchFamily="34" charset="-122"/>
              </a:rPr>
              <a:t>评估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软件本身是测试研究和分析最主要的</a:t>
            </a:r>
            <a:r>
              <a:rPr lang="zh-CN" altLang="en-US" sz="2000" dirty="0">
                <a:latin typeface="微软雅黑" panose="020B0503020204020204" pitchFamily="34" charset="-122"/>
                <a:ea typeface="微软雅黑" panose="020B0503020204020204" pitchFamily="34" charset="-122"/>
              </a:rPr>
              <a:t>对象</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在满足所要求的质量前提下，测试进行得</a:t>
            </a:r>
            <a:r>
              <a:rPr lang="zh-CN" altLang="en-US" sz="2000" dirty="0">
                <a:latin typeface="微软雅黑" panose="020B0503020204020204" pitchFamily="34" charset="-122"/>
                <a:ea typeface="微软雅黑" panose="020B0503020204020204" pitchFamily="34" charset="-122"/>
              </a:rPr>
              <a:t>越快越好</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对测试技术</a:t>
            </a:r>
            <a:r>
              <a:rPr lang="zh-CN" altLang="en-US" sz="2000" dirty="0">
                <a:latin typeface="微软雅黑" panose="020B0503020204020204" pitchFamily="34" charset="-122"/>
                <a:ea typeface="微软雅黑" panose="020B0503020204020204" pitchFamily="34" charset="-122"/>
              </a:rPr>
              <a:t>精益求精</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不断反思，持续优化测试流程与</a:t>
            </a:r>
            <a:r>
              <a:rPr lang="zh-CN" altLang="en-US" sz="2000" dirty="0">
                <a:latin typeface="微软雅黑" panose="020B0503020204020204" pitchFamily="34" charset="-122"/>
                <a:ea typeface="微软雅黑" panose="020B0503020204020204" pitchFamily="34" charset="-122"/>
              </a:rPr>
              <a:t>设计</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sym typeface="+mn-ea"/>
              </a:rPr>
              <a:t>测试左移与测试</a:t>
            </a:r>
            <a:r>
              <a:rPr kumimoji="1" lang="zh-CN" altLang="zh-CN" sz="2400" dirty="0">
                <a:sym typeface="+mn-ea"/>
              </a:rPr>
              <a:t>右移</a:t>
            </a:r>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1266250"/>
            <a:ext cx="6713088"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早期的测试：根据需求文档写用例和脚本，</a:t>
            </a:r>
            <a:r>
              <a:rPr lang="zh-CN" altLang="en-US" sz="2000" dirty="0">
                <a:latin typeface="微软雅黑" panose="020B0503020204020204" pitchFamily="34" charset="-122"/>
                <a:ea typeface="微软雅黑" panose="020B0503020204020204" pitchFamily="34" charset="-122"/>
              </a:rPr>
              <a:t>开始测试、提 Bug、回归测试，测试通过后就结束。项目交给运维上线，测试人员再投入下一个项目</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测试左移：向测试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开始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之前</a:t>
            </a:r>
            <a:r>
              <a:rPr lang="zh-CN" altLang="en-US" sz="2000" dirty="0">
                <a:latin typeface="微软雅黑" panose="020B0503020204020204" pitchFamily="34" charset="-122"/>
                <a:ea typeface="微软雅黑" panose="020B0503020204020204" pitchFamily="34" charset="-122"/>
              </a:rPr>
              <a:t>移动</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测试右移：向测试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结束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之后</a:t>
            </a:r>
            <a:r>
              <a:rPr lang="zh-CN" altLang="en-US" sz="2000" dirty="0">
                <a:latin typeface="微软雅黑" panose="020B0503020204020204" pitchFamily="34" charset="-122"/>
                <a:ea typeface="微软雅黑" panose="020B0503020204020204" pitchFamily="34" charset="-122"/>
              </a:rPr>
              <a:t>移动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传统测试和敏捷测试的区别</a:t>
            </a:r>
            <a:endParaRPr kumimoji="1" lang="zh-CN" altLang="en-US" sz="2400" dirty="0" err="1">
              <a:sym typeface="+mn-ea"/>
            </a:endParaRPr>
          </a:p>
        </p:txBody>
      </p:sp>
      <p:sp>
        <p:nvSpPr>
          <p:cNvPr id="4" name="Rectangle 3"/>
          <p:cNvSpPr txBox="1">
            <a:spLocks noChangeArrowheads="1"/>
          </p:cNvSpPr>
          <p:nvPr>
            <p:custDataLst>
              <p:tags r:id="rId1"/>
            </p:custDataLst>
          </p:nvPr>
        </p:nvSpPr>
        <p:spPr bwMode="auto">
          <a:xfrm>
            <a:off x="690677" y="1051267"/>
            <a:ext cx="2736304" cy="3960440"/>
          </a:xfrm>
          <a:prstGeom prst="rect">
            <a:avLst/>
          </a:prstGeom>
          <a:noFill/>
          <a:ln w="9525">
            <a:solidFill>
              <a:srgbClr val="72BFC5"/>
            </a:solidFill>
            <a:prstDash val="sysDash"/>
            <a:miter lim="800000"/>
          </a:ln>
        </p:spPr>
        <p:txBody>
          <a:bodyPr vert="horz" wrap="square" lIns="91440" tIns="45720" rIns="91440" bIns="45720" numCol="1" anchor="t" anchorCtr="0" compatLnSpc="1"/>
          <a:p>
            <a:pPr marL="342900" indent="-34290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重流程</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阶段性明确</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测试团队独立性</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测试人员职责细化</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关注需求</a:t>
            </a:r>
            <a:r>
              <a:rPr lang="en-US" altLang="zh-CN" i="0" dirty="0">
                <a:latin typeface="微软雅黑" panose="020B0503020204020204" pitchFamily="34" charset="-122"/>
                <a:ea typeface="微软雅黑" panose="020B0503020204020204" pitchFamily="34" charset="-122"/>
                <a:cs typeface="楷体" panose="02010609060101010101" pitchFamily="49" charset="-122"/>
              </a:rPr>
              <a:t>/</a:t>
            </a:r>
            <a:r>
              <a:rPr lang="zh-CN" altLang="en-US" i="0" dirty="0">
                <a:latin typeface="微软雅黑" panose="020B0503020204020204" pitchFamily="34" charset="-122"/>
                <a:ea typeface="微软雅黑" panose="020B0503020204020204" pitchFamily="34" charset="-122"/>
                <a:cs typeface="楷体" panose="02010609060101010101" pitchFamily="49" charset="-122"/>
              </a:rPr>
              <a:t>测试文档</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分析</a:t>
            </a:r>
            <a:r>
              <a:rPr lang="en-US" altLang="zh-CN" i="0" dirty="0">
                <a:latin typeface="微软雅黑" panose="020B0503020204020204" pitchFamily="34" charset="-122"/>
                <a:ea typeface="微软雅黑" panose="020B0503020204020204" pitchFamily="34" charset="-122"/>
                <a:cs typeface="楷体" panose="02010609060101010101" pitchFamily="49" charset="-122"/>
              </a:rPr>
              <a:t>/</a:t>
            </a:r>
            <a:r>
              <a:rPr lang="zh-CN" altLang="en-US" i="0" dirty="0">
                <a:latin typeface="微软雅黑" panose="020B0503020204020204" pitchFamily="34" charset="-122"/>
                <a:ea typeface="微软雅黑" panose="020B0503020204020204" pitchFamily="34" charset="-122"/>
                <a:cs typeface="楷体" panose="02010609060101010101" pitchFamily="49" charset="-122"/>
              </a:rPr>
              <a:t>文档能力</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严谨、规范</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缺陷预防</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测试过程改进</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a:lnSpc>
                <a:spcPct val="120000"/>
              </a:lnSpc>
              <a:spcBef>
                <a:spcPct val="20000"/>
              </a:spcBef>
              <a:buClr>
                <a:srgbClr val="00B0F0"/>
              </a:buClr>
              <a:buSzPct val="80000"/>
              <a:buFont typeface="Wingdings" panose="05000000000000000000" charset="0"/>
              <a:buChar char="p"/>
              <a:defRPr/>
            </a:pP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5" name="文本框 4"/>
          <p:cNvSpPr txBox="1"/>
          <p:nvPr>
            <p:custDataLst>
              <p:tags r:id="rId2"/>
            </p:custDataLst>
          </p:nvPr>
        </p:nvSpPr>
        <p:spPr>
          <a:xfrm>
            <a:off x="1410759" y="761523"/>
            <a:ext cx="1384153" cy="369332"/>
          </a:xfrm>
          <a:prstGeom prst="rect">
            <a:avLst/>
          </a:prstGeom>
          <a:solidFill>
            <a:schemeClr val="accent6">
              <a:lumMod val="20000"/>
              <a:lumOff val="80000"/>
            </a:schemeClr>
          </a:solidFill>
        </p:spPr>
        <p:txBody>
          <a:bodyPr wrap="square" rtlCol="0">
            <a:spAutoFit/>
          </a:bodyPr>
          <a:p>
            <a:pPr algn="ctr"/>
            <a:r>
              <a:rPr kumimoji="1" lang="zh-CN" altLang="en-US" i="0" dirty="0">
                <a:solidFill>
                  <a:srgbClr val="0000FF"/>
                </a:solidFill>
                <a:latin typeface="微软雅黑" panose="020B0503020204020204" pitchFamily="34" charset="-122"/>
                <a:ea typeface="微软雅黑" panose="020B0503020204020204" pitchFamily="34" charset="-122"/>
              </a:rPr>
              <a:t>传统测试</a:t>
            </a:r>
            <a:endParaRPr kumimoji="1" lang="zh-CN" altLang="en-US" i="0" dirty="0">
              <a:solidFill>
                <a:srgbClr val="0000FF"/>
              </a:solidFill>
              <a:latin typeface="微软雅黑" panose="020B0503020204020204" pitchFamily="34" charset="-122"/>
              <a:ea typeface="微软雅黑" panose="020B0503020204020204" pitchFamily="34" charset="-122"/>
            </a:endParaRPr>
          </a:p>
        </p:txBody>
      </p:sp>
      <p:grpSp>
        <p:nvGrpSpPr>
          <p:cNvPr id="6" name="组 6"/>
          <p:cNvGrpSpPr/>
          <p:nvPr/>
        </p:nvGrpSpPr>
        <p:grpSpPr>
          <a:xfrm>
            <a:off x="4363085" y="839691"/>
            <a:ext cx="3744416" cy="4172017"/>
            <a:chOff x="5004048" y="1420589"/>
            <a:chExt cx="3133083" cy="3048782"/>
          </a:xfrm>
        </p:grpSpPr>
        <p:sp>
          <p:nvSpPr>
            <p:cNvPr id="7" name="Rectangle 3"/>
            <p:cNvSpPr txBox="1">
              <a:spLocks noChangeArrowheads="1"/>
            </p:cNvSpPr>
            <p:nvPr>
              <p:custDataLst>
                <p:tags r:id="rId3"/>
              </p:custDataLst>
            </p:nvPr>
          </p:nvSpPr>
          <p:spPr bwMode="auto">
            <a:xfrm>
              <a:off x="5004048" y="1633364"/>
              <a:ext cx="3133083" cy="2836007"/>
            </a:xfrm>
            <a:prstGeom prst="rect">
              <a:avLst/>
            </a:prstGeom>
            <a:noFill/>
            <a:ln w="9525">
              <a:solidFill>
                <a:srgbClr val="72BFC5"/>
              </a:solidFill>
              <a:prstDash val="sysDash"/>
              <a:miter lim="800000"/>
            </a:ln>
          </p:spPr>
          <p:txBody>
            <a:bodyPr vert="horz" wrap="square" lIns="91440" tIns="45720" rIns="91440" bIns="45720" numCol="1" anchor="t" anchorCtr="0" compatLnSpc="1"/>
            <a:p>
              <a:pPr marL="342900" indent="-342900" eaLnBrk="0" hangingPunct="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以人为本，强调个人技能</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eaLnBrk="0" hangingPunct="0">
                <a:lnSpc>
                  <a:spcPct val="120000"/>
                </a:lnSpc>
                <a:spcBef>
                  <a:spcPct val="20000"/>
                </a:spcBef>
                <a:buClr>
                  <a:srgbClr val="00B0F0"/>
                </a:buClr>
                <a:buSzPct val="80000"/>
                <a:buFont typeface="Wingdings" panose="05000000000000000000" charset="0"/>
                <a:buChar char="p"/>
                <a:defRPr/>
              </a:pPr>
              <a:r>
                <a:rPr lang="en-US" altLang="zh-CN" i="0" dirty="0">
                  <a:latin typeface="微软雅黑" panose="020B0503020204020204" pitchFamily="34" charset="-122"/>
                  <a:ea typeface="微软雅黑" panose="020B0503020204020204" pitchFamily="34" charset="-122"/>
                  <a:cs typeface="楷体" panose="02010609060101010101" pitchFamily="49" charset="-122"/>
                </a:rPr>
                <a:t>TDD</a:t>
              </a:r>
              <a:r>
                <a:rPr lang="zh-CN" altLang="en-US" i="0" dirty="0">
                  <a:latin typeface="微软雅黑" panose="020B0503020204020204" pitchFamily="34" charset="-122"/>
                  <a:ea typeface="微软雅黑" panose="020B0503020204020204" pitchFamily="34" charset="-122"/>
                  <a:cs typeface="楷体" panose="02010609060101010101" pitchFamily="49" charset="-122"/>
                </a:rPr>
                <a:t>、</a:t>
              </a:r>
              <a:r>
                <a:rPr lang="en-US" altLang="zh-CN" i="0" dirty="0">
                  <a:latin typeface="微软雅黑" panose="020B0503020204020204" pitchFamily="34" charset="-122"/>
                  <a:ea typeface="微软雅黑" panose="020B0503020204020204" pitchFamily="34" charset="-122"/>
                  <a:cs typeface="楷体" panose="02010609060101010101" pitchFamily="49" charset="-122"/>
                </a:rPr>
                <a:t>ATDD</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eaLnBrk="0" hangingPunct="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持续测试</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eaLnBrk="0" hangingPunct="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侧重产品的测试</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eaLnBrk="0" hangingPunct="0">
                <a:lnSpc>
                  <a:spcPct val="120000"/>
                </a:lnSpc>
                <a:spcBef>
                  <a:spcPct val="20000"/>
                </a:spcBef>
                <a:buClr>
                  <a:srgbClr val="00B0F0"/>
                </a:buClr>
                <a:buSzPct val="80000"/>
                <a:buFont typeface="Wingdings" panose="05000000000000000000" charset="0"/>
                <a:buChar char="p"/>
                <a:defRPr/>
              </a:pPr>
              <a:r>
                <a:rPr lang="en-US" altLang="zh-CN" i="0" dirty="0">
                  <a:latin typeface="微软雅黑" panose="020B0503020204020204" pitchFamily="34" charset="-122"/>
                  <a:ea typeface="微软雅黑" panose="020B0503020204020204" pitchFamily="34" charset="-122"/>
                  <a:cs typeface="楷体" panose="02010609060101010101" pitchFamily="49" charset="-122"/>
                </a:rPr>
                <a:t>ET</a:t>
              </a:r>
              <a:r>
                <a:rPr lang="zh-CN" altLang="en-US" i="0" dirty="0">
                  <a:latin typeface="微软雅黑" panose="020B0503020204020204" pitchFamily="34" charset="-122"/>
                  <a:ea typeface="微软雅黑" panose="020B0503020204020204" pitchFamily="34" charset="-122"/>
                  <a:cs typeface="楷体" panose="02010609060101010101" pitchFamily="49" charset="-122"/>
                </a:rPr>
                <a:t>、</a:t>
              </a:r>
              <a:r>
                <a:rPr lang="en-US" altLang="zh-CN" i="0" dirty="0">
                  <a:latin typeface="微软雅黑" panose="020B0503020204020204" pitchFamily="34" charset="-122"/>
                  <a:ea typeface="微软雅黑" panose="020B0503020204020204" pitchFamily="34" charset="-122"/>
                  <a:cs typeface="楷体" panose="02010609060101010101" pitchFamily="49" charset="-122"/>
                </a:rPr>
                <a:t>TA</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eaLnBrk="0" hangingPunct="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整个团队对测试负责</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eaLnBrk="0" hangingPunct="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拥抱变化</a:t>
              </a:r>
              <a:endParaRPr lang="zh-CN" altLang="en-US"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eaLnBrk="0" hangingPunct="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批判性思维能力</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a:p>
              <a:pPr marL="342900" indent="-342900" eaLnBrk="0" hangingPunct="0">
                <a:lnSpc>
                  <a:spcPct val="120000"/>
                </a:lnSpc>
                <a:spcBef>
                  <a:spcPct val="20000"/>
                </a:spcBef>
                <a:buClr>
                  <a:srgbClr val="00B0F0"/>
                </a:buClr>
                <a:buSzPct val="80000"/>
                <a:buFont typeface="Wingdings" panose="05000000000000000000" charset="0"/>
                <a:buChar char="p"/>
                <a:defRPr/>
              </a:pPr>
              <a:r>
                <a:rPr lang="zh-CN" altLang="en-US" i="0" dirty="0">
                  <a:latin typeface="微软雅黑" panose="020B0503020204020204" pitchFamily="34" charset="-122"/>
                  <a:ea typeface="微软雅黑" panose="020B0503020204020204" pitchFamily="34" charset="-122"/>
                  <a:cs typeface="楷体" panose="02010609060101010101" pitchFamily="49" charset="-122"/>
                </a:rPr>
                <a:t>自我学习能力</a:t>
              </a:r>
              <a:endParaRPr lang="en-US" altLang="zh-CN" i="0" dirty="0">
                <a:latin typeface="微软雅黑" panose="020B0503020204020204" pitchFamily="34" charset="-122"/>
                <a:ea typeface="微软雅黑" panose="020B0503020204020204" pitchFamily="34" charset="-122"/>
                <a:cs typeface="楷体" panose="02010609060101010101" pitchFamily="49" charset="-122"/>
              </a:endParaRPr>
            </a:p>
          </p:txBody>
        </p:sp>
        <p:sp>
          <p:nvSpPr>
            <p:cNvPr id="8" name="文本框 7"/>
            <p:cNvSpPr txBox="1"/>
            <p:nvPr>
              <p:custDataLst>
                <p:tags r:id="rId4"/>
              </p:custDataLst>
            </p:nvPr>
          </p:nvSpPr>
          <p:spPr>
            <a:xfrm>
              <a:off x="5787319" y="1420589"/>
              <a:ext cx="1440160" cy="269896"/>
            </a:xfrm>
            <a:prstGeom prst="rect">
              <a:avLst/>
            </a:prstGeom>
            <a:solidFill>
              <a:schemeClr val="accent6">
                <a:lumMod val="20000"/>
                <a:lumOff val="80000"/>
              </a:schemeClr>
            </a:solidFill>
          </p:spPr>
          <p:txBody>
            <a:bodyPr wrap="square" rtlCol="0">
              <a:spAutoFit/>
            </a:bodyPr>
            <a:p>
              <a:pPr algn="ctr"/>
              <a:r>
                <a:rPr kumimoji="1" lang="zh-CN" altLang="en-US" i="0" dirty="0">
                  <a:solidFill>
                    <a:srgbClr val="0000FF"/>
                  </a:solidFill>
                  <a:latin typeface="微软雅黑" panose="020B0503020204020204" pitchFamily="34" charset="-122"/>
                  <a:ea typeface="微软雅黑" panose="020B0503020204020204" pitchFamily="34" charset="-122"/>
                </a:rPr>
                <a:t>敏捷测试</a:t>
              </a:r>
              <a:endParaRPr kumimoji="1" lang="zh-CN" altLang="en-US" i="0" dirty="0">
                <a:solidFill>
                  <a:srgbClr val="0000FF"/>
                </a:solidFill>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custDataLst>
              <p:tags r:id="rId5"/>
            </p:custDataLst>
          </p:nvPr>
        </p:nvPicPr>
        <p:blipFill>
          <a:blip r:embed="rId6"/>
          <a:stretch>
            <a:fillRect/>
          </a:stretch>
        </p:blipFill>
        <p:spPr>
          <a:xfrm>
            <a:off x="3354974" y="2203395"/>
            <a:ext cx="1008112" cy="750484"/>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测试的独立性</a:t>
            </a:r>
            <a:r>
              <a:rPr lang="en-US" altLang="zh-CN" sz="2000" dirty="0">
                <a:latin typeface="微软雅黑" panose="020B0503020204020204" pitchFamily="34" charset="-122"/>
                <a:ea typeface="微软雅黑" panose="020B0503020204020204" pitchFamily="34" charset="-122"/>
              </a:rPr>
              <a:t>  vs </a:t>
            </a:r>
            <a:r>
              <a:rPr lang="zh-CN" altLang="en-US" sz="2000" dirty="0">
                <a:latin typeface="微软雅黑" panose="020B0503020204020204" pitchFamily="34" charset="-122"/>
                <a:ea typeface="微软雅黑" panose="020B0503020204020204" pitchFamily="34" charset="-122"/>
              </a:rPr>
              <a:t>可以没有测试人员这个</a:t>
            </a:r>
            <a:r>
              <a:rPr lang="zh-CN" altLang="en-US" sz="2000" dirty="0">
                <a:latin typeface="微软雅黑" panose="020B0503020204020204" pitchFamily="34" charset="-122"/>
                <a:ea typeface="微软雅黑" panose="020B0503020204020204" pitchFamily="34" charset="-122"/>
              </a:rPr>
              <a:t>角色</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有明显的阶段性</a:t>
            </a:r>
            <a:r>
              <a:rPr lang="en-US" altLang="zh-CN" sz="2000" dirty="0">
                <a:latin typeface="微软雅黑" panose="020B0503020204020204" pitchFamily="34" charset="-122"/>
                <a:ea typeface="微软雅黑" panose="020B0503020204020204" pitchFamily="34" charset="-122"/>
              </a:rPr>
              <a:t> vs </a:t>
            </a:r>
            <a:r>
              <a:rPr lang="zh-CN" altLang="en-US" sz="2000" dirty="0">
                <a:latin typeface="微软雅黑" panose="020B0503020204020204" pitchFamily="34" charset="-122"/>
                <a:ea typeface="微软雅黑" panose="020B0503020204020204" pitchFamily="34" charset="-122"/>
              </a:rPr>
              <a:t>强调持续测试和质量反馈，没有明显的</a:t>
            </a:r>
            <a:r>
              <a:rPr lang="zh-CN" altLang="en-US" sz="2000" dirty="0">
                <a:latin typeface="微软雅黑" panose="020B0503020204020204" pitchFamily="34" charset="-122"/>
                <a:ea typeface="微软雅黑" panose="020B0503020204020204" pitchFamily="34" charset="-122"/>
              </a:rPr>
              <a:t>阶段性</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强调测试的计划性</a:t>
            </a:r>
            <a:r>
              <a:rPr lang="en-US" altLang="zh-CN" sz="2000" dirty="0">
                <a:latin typeface="微软雅黑" panose="020B0503020204020204" pitchFamily="34" charset="-122"/>
                <a:ea typeface="微软雅黑" panose="020B0503020204020204" pitchFamily="34" charset="-122"/>
              </a:rPr>
              <a:t> vs </a:t>
            </a:r>
            <a:r>
              <a:rPr lang="zh-CN" altLang="en-US" sz="2000" dirty="0">
                <a:latin typeface="微软雅黑" panose="020B0503020204020204" pitchFamily="34" charset="-122"/>
                <a:ea typeface="微软雅黑" panose="020B0503020204020204" pitchFamily="34" charset="-122"/>
              </a:rPr>
              <a:t>强调测试的速度和</a:t>
            </a:r>
            <a:r>
              <a:rPr lang="zh-CN" altLang="en-US" sz="2000" dirty="0">
                <a:latin typeface="微软雅黑" panose="020B0503020204020204" pitchFamily="34" charset="-122"/>
                <a:ea typeface="微软雅黑" panose="020B0503020204020204" pitchFamily="34" charset="-122"/>
              </a:rPr>
              <a:t>适应性</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V+V vs </a:t>
            </a:r>
            <a:r>
              <a:rPr lang="zh-CN" altLang="en-US" sz="2000" dirty="0">
                <a:latin typeface="微软雅黑" panose="020B0503020204020204" pitchFamily="34" charset="-122"/>
                <a:ea typeface="微软雅黑" panose="020B0503020204020204" pitchFamily="34" charset="-122"/>
              </a:rPr>
              <a:t>以用户需求为</a:t>
            </a:r>
            <a:r>
              <a:rPr lang="zh-CN" altLang="en-US" sz="2000" dirty="0">
                <a:latin typeface="微软雅黑" panose="020B0503020204020204" pitchFamily="34" charset="-122"/>
                <a:ea typeface="微软雅黑" panose="020B0503020204020204" pitchFamily="34" charset="-122"/>
              </a:rPr>
              <a:t>中心</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关注测试文档</a:t>
            </a:r>
            <a:r>
              <a:rPr lang="en-US" altLang="zh-CN" sz="2000" dirty="0">
                <a:latin typeface="微软雅黑" panose="020B0503020204020204" pitchFamily="34" charset="-122"/>
                <a:ea typeface="微软雅黑" panose="020B0503020204020204" pitchFamily="34" charset="-122"/>
              </a:rPr>
              <a:t> vs </a:t>
            </a:r>
            <a:r>
              <a:rPr lang="zh-CN" altLang="en-US" sz="2000" dirty="0">
                <a:latin typeface="微软雅黑" panose="020B0503020204020204" pitchFamily="34" charset="-122"/>
                <a:ea typeface="微软雅黑" panose="020B0503020204020204" pitchFamily="34" charset="-122"/>
              </a:rPr>
              <a:t>强调面对面的</a:t>
            </a:r>
            <a:r>
              <a:rPr lang="zh-CN" altLang="en-US" sz="2000" dirty="0">
                <a:latin typeface="微软雅黑" panose="020B0503020204020204" pitchFamily="34" charset="-122"/>
                <a:ea typeface="微软雅黑" panose="020B0503020204020204" pitchFamily="34" charset="-122"/>
              </a:rPr>
              <a:t>沟通</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敏捷测试更加重视自动化</a:t>
            </a:r>
            <a:r>
              <a:rPr lang="zh-CN" altLang="en-US" sz="2000" dirty="0">
                <a:latin typeface="微软雅黑" panose="020B0503020204020204" pitchFamily="34" charset="-122"/>
                <a:ea typeface="微软雅黑" panose="020B0503020204020204" pitchFamily="34" charset="-122"/>
              </a:rPr>
              <a:t>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sym typeface="+mn-ea"/>
              </a:rPr>
              <a:t>敏捷测试流程</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984250"/>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测试尽早</a:t>
            </a:r>
            <a:r>
              <a:rPr lang="zh-CN" altLang="en-US" sz="2000" dirty="0">
                <a:latin typeface="微软雅黑" panose="020B0503020204020204" pitchFamily="34" charset="-122"/>
                <a:ea typeface="微软雅黑" panose="020B0503020204020204" pitchFamily="34" charset="-122"/>
              </a:rPr>
              <a:t>开始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及时、持续地对产品质量进行</a:t>
            </a:r>
            <a:r>
              <a:rPr lang="zh-CN" altLang="en-US" sz="2000" dirty="0">
                <a:latin typeface="微软雅黑" panose="020B0503020204020204" pitchFamily="34" charset="-122"/>
                <a:ea typeface="微软雅黑" panose="020B0503020204020204" pitchFamily="34" charset="-122"/>
              </a:rPr>
              <a:t>反馈</a:t>
            </a:r>
            <a:endParaRPr lang="zh-CN" altLang="en-US" sz="2000" dirty="0">
              <a:latin typeface="微软雅黑" panose="020B0503020204020204" pitchFamily="34" charset="-122"/>
              <a:ea typeface="微软雅黑" panose="020B0503020204020204" pitchFamily="34" charset="-122"/>
            </a:endParaRPr>
          </a:p>
        </p:txBody>
      </p:sp>
      <p:sp>
        <p:nvSpPr>
          <p:cNvPr id="5" name="根据分享大纲以及讲义开头列写的学习要点，依次开始深入讲解。"/>
          <p:cNvSpPr txBox="1"/>
          <p:nvPr>
            <p:custDataLst>
              <p:tags r:id="rId1"/>
            </p:custDataLst>
          </p:nvPr>
        </p:nvSpPr>
        <p:spPr>
          <a:xfrm>
            <a:off x="628015" y="275945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grpSp>
        <p:nvGrpSpPr>
          <p:cNvPr id="6" name="Group 2"/>
          <p:cNvGrpSpPr/>
          <p:nvPr/>
        </p:nvGrpSpPr>
        <p:grpSpPr bwMode="auto">
          <a:xfrm>
            <a:off x="1262638" y="2116103"/>
            <a:ext cx="6018288" cy="2473514"/>
            <a:chOff x="1755" y="5440"/>
            <a:chExt cx="7515" cy="2475"/>
          </a:xfrm>
        </p:grpSpPr>
        <p:cxnSp>
          <p:nvCxnSpPr>
            <p:cNvPr id="7" name="AutoShape 3"/>
            <p:cNvCxnSpPr>
              <a:cxnSpLocks noChangeShapeType="1"/>
            </p:cNvCxnSpPr>
            <p:nvPr>
              <p:custDataLst>
                <p:tags r:id="rId2"/>
              </p:custDataLst>
            </p:nvPr>
          </p:nvCxnSpPr>
          <p:spPr bwMode="auto">
            <a:xfrm>
              <a:off x="2580" y="6750"/>
              <a:ext cx="6690" cy="1"/>
            </a:xfrm>
            <a:prstGeom prst="straightConnector1">
              <a:avLst/>
            </a:prstGeom>
            <a:noFill/>
            <a:ln w="19050">
              <a:solidFill>
                <a:srgbClr val="000000"/>
              </a:solidFill>
              <a:round/>
              <a:tailEnd type="triangle" w="med" len="med"/>
            </a:ln>
          </p:spPr>
        </p:cxnSp>
        <p:sp>
          <p:nvSpPr>
            <p:cNvPr id="8" name="AutoShape 4"/>
            <p:cNvSpPr>
              <a:spLocks noChangeArrowheads="1"/>
            </p:cNvSpPr>
            <p:nvPr>
              <p:custDataLst>
                <p:tags r:id="rId3"/>
              </p:custDataLst>
            </p:nvPr>
          </p:nvSpPr>
          <p:spPr bwMode="auto">
            <a:xfrm>
              <a:off x="286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ln>
            <a:scene3d>
              <a:camera prst="orthographicFront"/>
              <a:lightRig rig="threePt" dir="t"/>
            </a:scene3d>
            <a:sp3d>
              <a:bevelT w="152400" h="50800" prst="softRound"/>
              <a:bevelB w="152400" h="50800" prst="softRound"/>
            </a:sp3d>
          </p:spPr>
          <p:txBody>
            <a:bodyPr vert="horz" wrap="square" lIns="68580" tIns="34290" rIns="68580" bIns="34290" numCol="1" anchor="t" anchorCtr="0" compatLnSpc="1"/>
            <a:p>
              <a:pPr algn="ctr" defTabSz="685800" fontAlgn="base">
                <a:spcBef>
                  <a:spcPct val="0"/>
                </a:spcBef>
                <a:spcAft>
                  <a:spcPct val="0"/>
                </a:spcAft>
              </a:pPr>
              <a:r>
                <a:rPr lang="zh-CN" altLang="en-US" sz="1500" dirty="0">
                  <a:latin typeface="Calibri" panose="020F0502020204030204" pitchFamily="34" charset="0"/>
                  <a:ea typeface="宋体" panose="02010600030101010101" pitchFamily="2" charset="-122"/>
                  <a:cs typeface="宋体" panose="02010600030101010101" pitchFamily="2" charset="-122"/>
                </a:rPr>
                <a:t>需求</a:t>
              </a:r>
              <a:endParaRPr lang="zh-CN" altLang="en-US" sz="1500" dirty="0">
                <a:latin typeface="Arial" panose="020B0604020202020204" pitchFamily="34" charset="0"/>
                <a:ea typeface="宋体" panose="02010600030101010101" pitchFamily="2" charset="-122"/>
                <a:cs typeface="宋体" panose="02010600030101010101" pitchFamily="2" charset="-122"/>
              </a:endParaRPr>
            </a:p>
          </p:txBody>
        </p:sp>
        <p:sp>
          <p:nvSpPr>
            <p:cNvPr id="9" name="AutoShape 5"/>
            <p:cNvSpPr>
              <a:spLocks noChangeArrowheads="1"/>
            </p:cNvSpPr>
            <p:nvPr>
              <p:custDataLst>
                <p:tags r:id="rId4"/>
              </p:custDataLst>
            </p:nvPr>
          </p:nvSpPr>
          <p:spPr bwMode="auto">
            <a:xfrm>
              <a:off x="406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ln>
            <a:scene3d>
              <a:camera prst="orthographicFront"/>
              <a:lightRig rig="threePt" dir="t"/>
            </a:scene3d>
            <a:sp3d>
              <a:bevelT w="152400" h="50800" prst="softRound"/>
              <a:bevelB w="152400" h="50800" prst="softRound"/>
            </a:sp3d>
          </p:spPr>
          <p:txBody>
            <a:bodyPr vert="horz" wrap="square" lIns="68580" tIns="34290" rIns="68580" bIns="34290" numCol="1" anchor="t" anchorCtr="0" compatLnSpc="1"/>
            <a:p>
              <a:pPr algn="ctr" defTabSz="685800" fontAlgn="base">
                <a:spcBef>
                  <a:spcPct val="0"/>
                </a:spcBef>
                <a:spcAft>
                  <a:spcPct val="0"/>
                </a:spcAft>
              </a:pPr>
              <a:r>
                <a:rPr lang="zh-CN" altLang="en-US" sz="1500">
                  <a:latin typeface="Calibri" panose="020F0502020204030204" pitchFamily="34" charset="0"/>
                  <a:ea typeface="宋体" panose="02010600030101010101" pitchFamily="2" charset="-122"/>
                  <a:cs typeface="宋体" panose="02010600030101010101" pitchFamily="2" charset="-122"/>
                </a:rPr>
                <a:t>设计</a:t>
              </a:r>
              <a:endParaRPr lang="zh-CN" altLang="en-US" sz="1500">
                <a:latin typeface="Arial" panose="020B0604020202020204" pitchFamily="34" charset="0"/>
                <a:ea typeface="宋体" panose="02010600030101010101" pitchFamily="2" charset="-122"/>
                <a:cs typeface="宋体" panose="02010600030101010101" pitchFamily="2" charset="-122"/>
              </a:endParaRPr>
            </a:p>
          </p:txBody>
        </p:sp>
        <p:sp>
          <p:nvSpPr>
            <p:cNvPr id="10" name="AutoShape 6"/>
            <p:cNvSpPr>
              <a:spLocks noChangeArrowheads="1"/>
            </p:cNvSpPr>
            <p:nvPr>
              <p:custDataLst>
                <p:tags r:id="rId5"/>
              </p:custDataLst>
            </p:nvPr>
          </p:nvSpPr>
          <p:spPr bwMode="auto">
            <a:xfrm>
              <a:off x="523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ln>
            <a:scene3d>
              <a:camera prst="orthographicFront"/>
              <a:lightRig rig="threePt" dir="t"/>
            </a:scene3d>
            <a:sp3d>
              <a:bevelT w="152400" h="50800" prst="softRound"/>
              <a:bevelB w="152400" h="50800" prst="softRound"/>
            </a:sp3d>
          </p:spPr>
          <p:txBody>
            <a:bodyPr vert="horz" wrap="square" lIns="68580" tIns="34290" rIns="68580" bIns="34290" numCol="1" anchor="t" anchorCtr="0" compatLnSpc="1"/>
            <a:p>
              <a:pPr algn="ctr" defTabSz="685800" fontAlgn="base">
                <a:spcBef>
                  <a:spcPct val="0"/>
                </a:spcBef>
                <a:spcAft>
                  <a:spcPct val="0"/>
                </a:spcAft>
              </a:pPr>
              <a:r>
                <a:rPr lang="zh-CN" altLang="en-US" sz="1500">
                  <a:latin typeface="Calibri" panose="020F0502020204030204" pitchFamily="34" charset="0"/>
                  <a:ea typeface="宋体" panose="02010600030101010101" pitchFamily="2" charset="-122"/>
                  <a:cs typeface="宋体" panose="02010600030101010101" pitchFamily="2" charset="-122"/>
                </a:rPr>
                <a:t>代码</a:t>
              </a:r>
              <a:endParaRPr lang="zh-CN" altLang="en-US" sz="1500">
                <a:latin typeface="Arial" panose="020B0604020202020204" pitchFamily="34" charset="0"/>
                <a:ea typeface="宋体" panose="02010600030101010101" pitchFamily="2" charset="-122"/>
                <a:cs typeface="宋体" panose="02010600030101010101" pitchFamily="2" charset="-122"/>
              </a:endParaRPr>
            </a:p>
          </p:txBody>
        </p:sp>
        <p:sp>
          <p:nvSpPr>
            <p:cNvPr id="11" name="AutoShape 7"/>
            <p:cNvSpPr>
              <a:spLocks noChangeArrowheads="1"/>
            </p:cNvSpPr>
            <p:nvPr>
              <p:custDataLst>
                <p:tags r:id="rId6"/>
              </p:custDataLst>
            </p:nvPr>
          </p:nvSpPr>
          <p:spPr bwMode="auto">
            <a:xfrm>
              <a:off x="6360"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ln>
            <a:scene3d>
              <a:camera prst="orthographicFront"/>
              <a:lightRig rig="threePt" dir="t"/>
            </a:scene3d>
            <a:sp3d>
              <a:bevelT w="152400" h="50800" prst="softRound"/>
              <a:bevelB w="152400" h="50800" prst="softRound"/>
            </a:sp3d>
          </p:spPr>
          <p:txBody>
            <a:bodyPr vert="horz" wrap="square" lIns="68580" tIns="34290" rIns="68580" bIns="34290" numCol="1" anchor="t" anchorCtr="0" compatLnSpc="1"/>
            <a:p>
              <a:pPr algn="ctr" defTabSz="685800" fontAlgn="base">
                <a:spcBef>
                  <a:spcPct val="0"/>
                </a:spcBef>
                <a:spcAft>
                  <a:spcPct val="0"/>
                </a:spcAft>
              </a:pPr>
              <a:r>
                <a:rPr lang="zh-CN" altLang="en-US" sz="1500">
                  <a:latin typeface="Calibri" panose="020F0502020204030204" pitchFamily="34" charset="0"/>
                  <a:ea typeface="宋体" panose="02010600030101010101" pitchFamily="2" charset="-122"/>
                  <a:cs typeface="宋体" panose="02010600030101010101" pitchFamily="2" charset="-122"/>
                </a:rPr>
                <a:t>功能</a:t>
              </a:r>
              <a:endParaRPr lang="zh-CN" altLang="en-US" sz="1500">
                <a:latin typeface="Arial" panose="020B0604020202020204" pitchFamily="34" charset="0"/>
                <a:ea typeface="宋体" panose="02010600030101010101" pitchFamily="2" charset="-122"/>
                <a:cs typeface="宋体" panose="02010600030101010101" pitchFamily="2" charset="-122"/>
              </a:endParaRPr>
            </a:p>
          </p:txBody>
        </p:sp>
        <p:sp>
          <p:nvSpPr>
            <p:cNvPr id="12" name="AutoShape 8"/>
            <p:cNvSpPr>
              <a:spLocks noChangeArrowheads="1"/>
            </p:cNvSpPr>
            <p:nvPr>
              <p:custDataLst>
                <p:tags r:id="rId7"/>
              </p:custDataLst>
            </p:nvPr>
          </p:nvSpPr>
          <p:spPr bwMode="auto">
            <a:xfrm>
              <a:off x="7500" y="6480"/>
              <a:ext cx="1538"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ln>
            <a:scene3d>
              <a:camera prst="orthographicFront"/>
              <a:lightRig rig="threePt" dir="t"/>
            </a:scene3d>
            <a:sp3d>
              <a:bevelT w="152400" h="50800" prst="softRound"/>
              <a:bevelB w="152400" h="50800" prst="softRound"/>
            </a:sp3d>
          </p:spPr>
          <p:txBody>
            <a:bodyPr vert="horz" wrap="square" lIns="68580" tIns="34290" rIns="68580" bIns="34290" numCol="1" anchor="t" anchorCtr="0" compatLnSpc="1"/>
            <a:p>
              <a:pPr algn="ctr" defTabSz="685800" fontAlgn="base">
                <a:spcBef>
                  <a:spcPct val="0"/>
                </a:spcBef>
                <a:spcAft>
                  <a:spcPct val="0"/>
                </a:spcAft>
              </a:pPr>
              <a:r>
                <a:rPr lang="zh-CN" altLang="en-US" sz="1500">
                  <a:latin typeface="Calibri" panose="020F0502020204030204" pitchFamily="34" charset="0"/>
                  <a:ea typeface="宋体" panose="02010600030101010101" pitchFamily="2" charset="-122"/>
                  <a:cs typeface="宋体" panose="02010600030101010101" pitchFamily="2" charset="-122"/>
                </a:rPr>
                <a:t>非功能特性</a:t>
              </a:r>
              <a:endParaRPr lang="zh-CN" altLang="en-US" sz="1500">
                <a:latin typeface="Arial" panose="020B0604020202020204" pitchFamily="34" charset="0"/>
                <a:ea typeface="宋体" panose="02010600030101010101" pitchFamily="2" charset="-122"/>
                <a:cs typeface="宋体" panose="02010600030101010101" pitchFamily="2" charset="-122"/>
              </a:endParaRPr>
            </a:p>
          </p:txBody>
        </p:sp>
        <p:cxnSp>
          <p:nvCxnSpPr>
            <p:cNvPr id="13" name="AutoShape 9"/>
            <p:cNvCxnSpPr>
              <a:cxnSpLocks noChangeShapeType="1"/>
            </p:cNvCxnSpPr>
            <p:nvPr>
              <p:custDataLst>
                <p:tags r:id="rId8"/>
              </p:custDataLst>
            </p:nvPr>
          </p:nvCxnSpPr>
          <p:spPr bwMode="auto">
            <a:xfrm>
              <a:off x="2580" y="5808"/>
              <a:ext cx="6225" cy="0"/>
            </a:xfrm>
            <a:prstGeom prst="straightConnector1">
              <a:avLst/>
            </a:prstGeom>
            <a:noFill/>
            <a:ln w="9525">
              <a:solidFill>
                <a:srgbClr val="000000"/>
              </a:solidFill>
              <a:round/>
            </a:ln>
          </p:spPr>
        </p:cxnSp>
        <p:cxnSp>
          <p:nvCxnSpPr>
            <p:cNvPr id="14" name="AutoShape 10"/>
            <p:cNvCxnSpPr>
              <a:cxnSpLocks noChangeShapeType="1"/>
            </p:cNvCxnSpPr>
            <p:nvPr>
              <p:custDataLst>
                <p:tags r:id="rId9"/>
              </p:custDataLst>
            </p:nvPr>
          </p:nvCxnSpPr>
          <p:spPr bwMode="auto">
            <a:xfrm>
              <a:off x="2580" y="7518"/>
              <a:ext cx="6225" cy="0"/>
            </a:xfrm>
            <a:prstGeom prst="straightConnector1">
              <a:avLst/>
            </a:prstGeom>
            <a:noFill/>
            <a:ln w="9525">
              <a:solidFill>
                <a:srgbClr val="000000"/>
              </a:solidFill>
              <a:round/>
            </a:ln>
          </p:spPr>
        </p:cxnSp>
        <p:sp>
          <p:nvSpPr>
            <p:cNvPr id="15" name="AutoShape 11"/>
            <p:cNvSpPr>
              <a:spLocks noChangeArrowheads="1"/>
            </p:cNvSpPr>
            <p:nvPr>
              <p:custDataLst>
                <p:tags r:id="rId10"/>
              </p:custDataLst>
            </p:nvPr>
          </p:nvSpPr>
          <p:spPr bwMode="auto">
            <a:xfrm>
              <a:off x="5158" y="5440"/>
              <a:ext cx="1592" cy="318"/>
            </a:xfrm>
            <a:prstGeom prst="roundRect">
              <a:avLst>
                <a:gd name="adj" fmla="val 16667"/>
              </a:avLst>
            </a:prstGeom>
            <a:noFill/>
            <a:ln w="9525">
              <a:noFill/>
              <a:round/>
            </a:ln>
          </p:spPr>
          <p:txBody>
            <a:bodyPr vert="horz" wrap="square" lIns="68580" tIns="34290" rIns="68580" bIns="34290" numCol="1" anchor="t" anchorCtr="0" compatLnSpc="1"/>
            <a:p>
              <a:pPr algn="ctr" defTabSz="685800" fontAlgn="base">
                <a:spcBef>
                  <a:spcPct val="0"/>
                </a:spcBef>
                <a:spcAft>
                  <a:spcPct val="0"/>
                </a:spcAft>
              </a:pPr>
              <a:r>
                <a:rPr lang="zh-CN" altLang="en-US" dirty="0">
                  <a:latin typeface="Calibri" panose="020F0502020204030204" pitchFamily="34" charset="0"/>
                  <a:ea typeface="宋体" panose="02010600030101010101" pitchFamily="2" charset="-122"/>
                  <a:cs typeface="宋体" panose="02010600030101010101" pitchFamily="2" charset="-122"/>
                </a:rPr>
                <a:t>产品经理</a:t>
              </a:r>
              <a:endParaRPr lang="zh-CN" altLang="en-US" dirty="0">
                <a:latin typeface="Arial" panose="020B0604020202020204" pitchFamily="34" charset="0"/>
                <a:ea typeface="宋体" panose="02010600030101010101" pitchFamily="2" charset="-122"/>
                <a:cs typeface="宋体" panose="02010600030101010101" pitchFamily="2" charset="-122"/>
              </a:endParaRPr>
            </a:p>
          </p:txBody>
        </p:sp>
        <p:sp>
          <p:nvSpPr>
            <p:cNvPr id="16" name="AutoShape 12"/>
            <p:cNvSpPr>
              <a:spLocks noChangeArrowheads="1"/>
            </p:cNvSpPr>
            <p:nvPr>
              <p:custDataLst>
                <p:tags r:id="rId11"/>
              </p:custDataLst>
            </p:nvPr>
          </p:nvSpPr>
          <p:spPr bwMode="auto">
            <a:xfrm>
              <a:off x="5127" y="7602"/>
              <a:ext cx="1592" cy="313"/>
            </a:xfrm>
            <a:prstGeom prst="roundRect">
              <a:avLst>
                <a:gd name="adj" fmla="val 16667"/>
              </a:avLst>
            </a:prstGeom>
            <a:noFill/>
            <a:ln w="9525">
              <a:noFill/>
              <a:round/>
            </a:ln>
          </p:spPr>
          <p:txBody>
            <a:bodyPr vert="horz" wrap="square" lIns="68580" tIns="34290" rIns="68580" bIns="34290" numCol="1" anchor="t" anchorCtr="0" compatLnSpc="1"/>
            <a:p>
              <a:pPr algn="ctr" defTabSz="685800" fontAlgn="base">
                <a:spcBef>
                  <a:spcPct val="0"/>
                </a:spcBef>
                <a:spcAft>
                  <a:spcPct val="0"/>
                </a:spcAft>
              </a:pPr>
              <a:r>
                <a:rPr lang="zh-CN" altLang="en-US" dirty="0">
                  <a:latin typeface="Calibri" panose="020F0502020204030204" pitchFamily="34" charset="0"/>
                  <a:ea typeface="宋体" panose="02010600030101010101" pitchFamily="2" charset="-122"/>
                  <a:cs typeface="宋体" panose="02010600030101010101" pitchFamily="2" charset="-122"/>
                </a:rPr>
                <a:t>开发人员</a:t>
              </a:r>
              <a:endParaRPr lang="zh-CN" altLang="en-US" dirty="0">
                <a:latin typeface="Arial" panose="020B0604020202020204" pitchFamily="34" charset="0"/>
                <a:ea typeface="宋体" panose="02010600030101010101" pitchFamily="2" charset="-122"/>
                <a:cs typeface="宋体" panose="02010600030101010101" pitchFamily="2" charset="-122"/>
              </a:endParaRPr>
            </a:p>
          </p:txBody>
        </p:sp>
        <p:sp>
          <p:nvSpPr>
            <p:cNvPr id="17" name="AutoShape 14"/>
            <p:cNvSpPr>
              <a:spLocks noChangeArrowheads="1"/>
            </p:cNvSpPr>
            <p:nvPr>
              <p:custDataLst>
                <p:tags r:id="rId12"/>
              </p:custDataLst>
            </p:nvPr>
          </p:nvSpPr>
          <p:spPr bwMode="auto">
            <a:xfrm>
              <a:off x="1755" y="6362"/>
              <a:ext cx="877" cy="699"/>
            </a:xfrm>
            <a:prstGeom prst="roundRect">
              <a:avLst>
                <a:gd name="adj" fmla="val 16667"/>
              </a:avLst>
            </a:prstGeom>
            <a:solidFill>
              <a:schemeClr val="accent6">
                <a:lumMod val="75000"/>
              </a:schemeClr>
            </a:solidFill>
            <a:ln w="9525">
              <a:solidFill>
                <a:srgbClr val="FFC000"/>
              </a:solidFill>
              <a:round/>
            </a:ln>
            <a:scene3d>
              <a:camera prst="orthographicFront"/>
              <a:lightRig rig="threePt" dir="t"/>
            </a:scene3d>
            <a:sp3d>
              <a:bevelT w="114300" prst="hardEdge"/>
            </a:sp3d>
          </p:spPr>
          <p:txBody>
            <a:bodyPr vert="horz" wrap="square" lIns="68580" tIns="34290" rIns="68580" bIns="34290" numCol="1" anchor="t" anchorCtr="0" compatLnSpc="1"/>
            <a:p>
              <a:pPr algn="ctr" defTabSz="685800" fontAlgn="base">
                <a:spcBef>
                  <a:spcPct val="0"/>
                </a:spcBef>
                <a:spcAft>
                  <a:spcPct val="0"/>
                </a:spcAft>
              </a:pPr>
              <a:r>
                <a:rPr lang="zh-CN" altLang="en-US" b="1" dirty="0">
                  <a:solidFill>
                    <a:schemeClr val="bg1"/>
                  </a:solidFill>
                  <a:latin typeface="Calibri" panose="020F0502020204030204" pitchFamily="34" charset="0"/>
                  <a:ea typeface="宋体" panose="02010600030101010101" pitchFamily="2" charset="-122"/>
                  <a:cs typeface="宋体" panose="02010600030101010101" pitchFamily="2" charset="-122"/>
                </a:rPr>
                <a:t>用户需求</a:t>
              </a:r>
              <a:endParaRPr lang="zh-CN" altLang="en-US" b="1" dirty="0">
                <a:solidFill>
                  <a:schemeClr val="bg1"/>
                </a:solidFill>
                <a:latin typeface="Arial" panose="020B0604020202020204" pitchFamily="34" charset="0"/>
                <a:ea typeface="宋体" panose="02010600030101010101" pitchFamily="2" charset="-122"/>
                <a:cs typeface="宋体" panose="02010600030101010101" pitchFamily="2" charset="-122"/>
              </a:endParaRPr>
            </a:p>
          </p:txBody>
        </p:sp>
        <p:cxnSp>
          <p:nvCxnSpPr>
            <p:cNvPr id="18" name="AutoShape 15"/>
            <p:cNvCxnSpPr>
              <a:cxnSpLocks noChangeShapeType="1"/>
            </p:cNvCxnSpPr>
            <p:nvPr>
              <p:custDataLst>
                <p:tags r:id="rId13"/>
              </p:custDataLst>
            </p:nvPr>
          </p:nvCxnSpPr>
          <p:spPr bwMode="auto">
            <a:xfrm flipV="1">
              <a:off x="3255" y="5808"/>
              <a:ext cx="420" cy="672"/>
            </a:xfrm>
            <a:prstGeom prst="straightConnector1">
              <a:avLst/>
            </a:prstGeom>
            <a:noFill/>
            <a:ln w="12700">
              <a:solidFill>
                <a:srgbClr val="000000"/>
              </a:solidFill>
              <a:prstDash val="sysDot"/>
              <a:round/>
              <a:tailEnd type="arrow" w="med" len="med"/>
            </a:ln>
          </p:spPr>
        </p:cxnSp>
        <p:cxnSp>
          <p:nvCxnSpPr>
            <p:cNvPr id="19" name="AutoShape 16"/>
            <p:cNvCxnSpPr>
              <a:cxnSpLocks noChangeShapeType="1"/>
            </p:cNvCxnSpPr>
            <p:nvPr>
              <p:custDataLst>
                <p:tags r:id="rId14"/>
              </p:custDataLst>
            </p:nvPr>
          </p:nvCxnSpPr>
          <p:spPr bwMode="auto">
            <a:xfrm flipV="1">
              <a:off x="4455" y="5808"/>
              <a:ext cx="420" cy="672"/>
            </a:xfrm>
            <a:prstGeom prst="straightConnector1">
              <a:avLst/>
            </a:prstGeom>
            <a:noFill/>
            <a:ln w="12700">
              <a:solidFill>
                <a:srgbClr val="000000"/>
              </a:solidFill>
              <a:prstDash val="sysDot"/>
              <a:round/>
              <a:tailEnd type="arrow" w="med" len="med"/>
            </a:ln>
          </p:spPr>
        </p:cxnSp>
        <p:cxnSp>
          <p:nvCxnSpPr>
            <p:cNvPr id="20" name="AutoShape 17"/>
            <p:cNvCxnSpPr>
              <a:cxnSpLocks noChangeShapeType="1"/>
            </p:cNvCxnSpPr>
            <p:nvPr>
              <p:custDataLst>
                <p:tags r:id="rId15"/>
              </p:custDataLst>
            </p:nvPr>
          </p:nvCxnSpPr>
          <p:spPr bwMode="auto">
            <a:xfrm flipV="1">
              <a:off x="6750" y="5808"/>
              <a:ext cx="420" cy="672"/>
            </a:xfrm>
            <a:prstGeom prst="straightConnector1">
              <a:avLst/>
            </a:prstGeom>
            <a:noFill/>
            <a:ln w="12700">
              <a:solidFill>
                <a:srgbClr val="000000"/>
              </a:solidFill>
              <a:prstDash val="sysDot"/>
              <a:round/>
              <a:tailEnd type="arrow" w="med" len="med"/>
            </a:ln>
          </p:spPr>
        </p:cxnSp>
        <p:cxnSp>
          <p:nvCxnSpPr>
            <p:cNvPr id="21" name="AutoShape 18"/>
            <p:cNvCxnSpPr>
              <a:cxnSpLocks noChangeShapeType="1"/>
            </p:cNvCxnSpPr>
            <p:nvPr>
              <p:custDataLst>
                <p:tags r:id="rId16"/>
              </p:custDataLst>
            </p:nvPr>
          </p:nvCxnSpPr>
          <p:spPr bwMode="auto">
            <a:xfrm flipV="1">
              <a:off x="8085" y="5808"/>
              <a:ext cx="420" cy="672"/>
            </a:xfrm>
            <a:prstGeom prst="straightConnector1">
              <a:avLst/>
            </a:prstGeom>
            <a:noFill/>
            <a:ln w="12700">
              <a:solidFill>
                <a:srgbClr val="000000"/>
              </a:solidFill>
              <a:prstDash val="sysDot"/>
              <a:round/>
              <a:tailEnd type="arrow" w="med" len="med"/>
            </a:ln>
          </p:spPr>
        </p:cxnSp>
        <p:cxnSp>
          <p:nvCxnSpPr>
            <p:cNvPr id="22" name="AutoShape 19"/>
            <p:cNvCxnSpPr>
              <a:cxnSpLocks noChangeShapeType="1"/>
            </p:cNvCxnSpPr>
            <p:nvPr>
              <p:custDataLst>
                <p:tags r:id="rId17"/>
              </p:custDataLst>
            </p:nvPr>
          </p:nvCxnSpPr>
          <p:spPr bwMode="auto">
            <a:xfrm>
              <a:off x="4455" y="6960"/>
              <a:ext cx="223" cy="558"/>
            </a:xfrm>
            <a:prstGeom prst="straightConnector1">
              <a:avLst/>
            </a:prstGeom>
            <a:noFill/>
            <a:ln w="12700">
              <a:solidFill>
                <a:srgbClr val="000000"/>
              </a:solidFill>
              <a:prstDash val="sysDot"/>
              <a:round/>
              <a:tailEnd type="arrow" w="med" len="med"/>
            </a:ln>
          </p:spPr>
        </p:cxnSp>
        <p:cxnSp>
          <p:nvCxnSpPr>
            <p:cNvPr id="23" name="AutoShape 20"/>
            <p:cNvCxnSpPr>
              <a:cxnSpLocks noChangeShapeType="1"/>
            </p:cNvCxnSpPr>
            <p:nvPr>
              <p:custDataLst>
                <p:tags r:id="rId18"/>
              </p:custDataLst>
            </p:nvPr>
          </p:nvCxnSpPr>
          <p:spPr bwMode="auto">
            <a:xfrm>
              <a:off x="5610" y="6960"/>
              <a:ext cx="223" cy="558"/>
            </a:xfrm>
            <a:prstGeom prst="straightConnector1">
              <a:avLst/>
            </a:prstGeom>
            <a:noFill/>
            <a:ln w="12700">
              <a:solidFill>
                <a:srgbClr val="000000"/>
              </a:solidFill>
              <a:prstDash val="sysDot"/>
              <a:round/>
              <a:tailEnd type="arrow" w="med" len="med"/>
            </a:ln>
          </p:spPr>
        </p:cxnSp>
        <p:cxnSp>
          <p:nvCxnSpPr>
            <p:cNvPr id="24" name="AutoShape 21"/>
            <p:cNvCxnSpPr>
              <a:cxnSpLocks noChangeShapeType="1"/>
            </p:cNvCxnSpPr>
            <p:nvPr>
              <p:custDataLst>
                <p:tags r:id="rId19"/>
              </p:custDataLst>
            </p:nvPr>
          </p:nvCxnSpPr>
          <p:spPr bwMode="auto">
            <a:xfrm>
              <a:off x="6750" y="6960"/>
              <a:ext cx="223" cy="558"/>
            </a:xfrm>
            <a:prstGeom prst="straightConnector1">
              <a:avLst/>
            </a:prstGeom>
            <a:noFill/>
            <a:ln w="12700">
              <a:solidFill>
                <a:srgbClr val="000000"/>
              </a:solidFill>
              <a:prstDash val="sysDot"/>
              <a:round/>
              <a:tailEnd type="arrow" w="med" len="med"/>
            </a:ln>
          </p:spPr>
        </p:cxnSp>
        <p:cxnSp>
          <p:nvCxnSpPr>
            <p:cNvPr id="25" name="AutoShape 22"/>
            <p:cNvCxnSpPr>
              <a:cxnSpLocks noChangeShapeType="1"/>
            </p:cNvCxnSpPr>
            <p:nvPr>
              <p:custDataLst>
                <p:tags r:id="rId20"/>
              </p:custDataLst>
            </p:nvPr>
          </p:nvCxnSpPr>
          <p:spPr bwMode="auto">
            <a:xfrm>
              <a:off x="8160" y="6960"/>
              <a:ext cx="223" cy="558"/>
            </a:xfrm>
            <a:prstGeom prst="straightConnector1">
              <a:avLst/>
            </a:prstGeom>
            <a:noFill/>
            <a:ln w="12700">
              <a:solidFill>
                <a:srgbClr val="000000"/>
              </a:solidFill>
              <a:prstDash val="sysDot"/>
              <a:round/>
              <a:tailEnd type="arrow" w="med" len="med"/>
            </a:ln>
          </p:spPr>
        </p:cxnSp>
        <p:sp>
          <p:nvSpPr>
            <p:cNvPr id="49" name="AutoShape 23"/>
            <p:cNvSpPr>
              <a:spLocks noChangeArrowheads="1"/>
            </p:cNvSpPr>
            <p:nvPr>
              <p:custDataLst>
                <p:tags r:id="rId21"/>
              </p:custDataLst>
            </p:nvPr>
          </p:nvSpPr>
          <p:spPr bwMode="auto">
            <a:xfrm>
              <a:off x="4048" y="5872"/>
              <a:ext cx="2582" cy="480"/>
            </a:xfrm>
            <a:prstGeom prst="roundRect">
              <a:avLst>
                <a:gd name="adj" fmla="val 16667"/>
              </a:avLst>
            </a:prstGeom>
            <a:noFill/>
            <a:ln w="9525">
              <a:noFill/>
              <a:round/>
            </a:ln>
          </p:spPr>
          <p:txBody>
            <a:bodyPr vert="horz" wrap="square" lIns="68580" tIns="34290" rIns="68580" bIns="34290" numCol="1" anchor="t" anchorCtr="0" compatLnSpc="1"/>
            <a:p>
              <a:pPr algn="ctr" defTabSz="685800" fontAlgn="base">
                <a:spcBef>
                  <a:spcPct val="0"/>
                </a:spcBef>
                <a:spcAft>
                  <a:spcPct val="0"/>
                </a:spcAft>
              </a:pPr>
              <a:r>
                <a:rPr lang="zh-CN" altLang="en-US" dirty="0">
                  <a:solidFill>
                    <a:srgbClr val="C00000"/>
                  </a:solidFill>
                  <a:latin typeface="Calibri" panose="020F0502020204030204" pitchFamily="34" charset="0"/>
                  <a:ea typeface="宋体" panose="02010600030101010101" pitchFamily="2" charset="-122"/>
                  <a:cs typeface="宋体" panose="02010600030101010101" pitchFamily="2" charset="-122"/>
                </a:rPr>
                <a:t>质量问题持续反馈</a:t>
              </a:r>
              <a:endParaRPr lang="zh-CN" altLang="en-US" dirty="0">
                <a:solidFill>
                  <a:srgbClr val="C00000"/>
                </a:solidFill>
                <a:latin typeface="Arial" panose="020B0604020202020204" pitchFamily="34" charset="0"/>
                <a:ea typeface="宋体" panose="02010600030101010101" pitchFamily="2" charset="-122"/>
                <a:cs typeface="宋体" panose="02010600030101010101" pitchFamily="2" charset="-122"/>
              </a:endParaRPr>
            </a:p>
          </p:txBody>
        </p:sp>
        <p:sp>
          <p:nvSpPr>
            <p:cNvPr id="50" name="AutoShape 24"/>
            <p:cNvSpPr>
              <a:spLocks noChangeArrowheads="1"/>
            </p:cNvSpPr>
            <p:nvPr>
              <p:custDataLst>
                <p:tags r:id="rId22"/>
              </p:custDataLst>
            </p:nvPr>
          </p:nvSpPr>
          <p:spPr bwMode="auto">
            <a:xfrm>
              <a:off x="5194" y="7061"/>
              <a:ext cx="2623" cy="480"/>
            </a:xfrm>
            <a:prstGeom prst="roundRect">
              <a:avLst>
                <a:gd name="adj" fmla="val 16667"/>
              </a:avLst>
            </a:prstGeom>
            <a:noFill/>
            <a:ln w="9525">
              <a:noFill/>
              <a:round/>
            </a:ln>
          </p:spPr>
          <p:txBody>
            <a:bodyPr vert="horz" wrap="square" lIns="68580" tIns="34290" rIns="68580" bIns="34290" numCol="1" anchor="t" anchorCtr="0" compatLnSpc="1"/>
            <a:p>
              <a:pPr algn="ctr" defTabSz="685800" fontAlgn="base">
                <a:spcBef>
                  <a:spcPct val="0"/>
                </a:spcBef>
                <a:spcAft>
                  <a:spcPct val="0"/>
                </a:spcAft>
              </a:pPr>
              <a:r>
                <a:rPr lang="zh-CN" altLang="en-US" dirty="0">
                  <a:solidFill>
                    <a:srgbClr val="C00000"/>
                  </a:solidFill>
                  <a:latin typeface="Calibri" panose="020F0502020204030204" pitchFamily="34" charset="0"/>
                  <a:ea typeface="宋体" panose="02010600030101010101" pitchFamily="2" charset="-122"/>
                  <a:cs typeface="宋体" panose="02010600030101010101" pitchFamily="2" charset="-122"/>
                </a:rPr>
                <a:t>质量问题持续反馈</a:t>
              </a:r>
              <a:endParaRPr lang="zh-CN" altLang="en-US" dirty="0">
                <a:solidFill>
                  <a:srgbClr val="C00000"/>
                </a:solidFill>
                <a:latin typeface="Arial" panose="020B0604020202020204" pitchFamily="34" charset="0"/>
                <a:ea typeface="宋体" panose="02010600030101010101" pitchFamily="2" charset="-122"/>
                <a:cs typeface="宋体" panose="02010600030101010101" pitchFamily="2" charset="-122"/>
              </a:endParaRPr>
            </a:p>
          </p:txBody>
        </p:sp>
      </p:grpSp>
      <p:sp>
        <p:nvSpPr>
          <p:cNvPr id="51" name="AutoShape 14"/>
          <p:cNvSpPr>
            <a:spLocks noChangeArrowheads="1"/>
          </p:cNvSpPr>
          <p:nvPr>
            <p:custDataLst>
              <p:tags r:id="rId23"/>
            </p:custDataLst>
          </p:nvPr>
        </p:nvSpPr>
        <p:spPr bwMode="auto">
          <a:xfrm>
            <a:off x="7229928" y="3034205"/>
            <a:ext cx="702078" cy="698734"/>
          </a:xfrm>
          <a:prstGeom prst="roundRect">
            <a:avLst>
              <a:gd name="adj" fmla="val 16667"/>
            </a:avLst>
          </a:prstGeom>
          <a:solidFill>
            <a:schemeClr val="accent6">
              <a:lumMod val="75000"/>
            </a:schemeClr>
          </a:solidFill>
          <a:ln w="9525">
            <a:solidFill>
              <a:srgbClr val="FFC000"/>
            </a:solidFill>
            <a:round/>
          </a:ln>
          <a:scene3d>
            <a:camera prst="orthographicFront"/>
            <a:lightRig rig="threePt" dir="t"/>
          </a:scene3d>
          <a:sp3d>
            <a:bevelT w="114300" prst="hardEdge"/>
          </a:sp3d>
        </p:spPr>
        <p:txBody>
          <a:bodyPr vert="horz" wrap="square" lIns="68580" tIns="34290" rIns="68580" bIns="34290" numCol="1" anchor="t" anchorCtr="0" compatLnSpc="1"/>
          <a:p>
            <a:pPr algn="ctr" defTabSz="685800" fontAlgn="base">
              <a:spcBef>
                <a:spcPct val="0"/>
              </a:spcBef>
              <a:spcAft>
                <a:spcPct val="0"/>
              </a:spcAft>
            </a:pPr>
            <a:r>
              <a:rPr lang="zh-CN" altLang="en-US" b="1" dirty="0">
                <a:solidFill>
                  <a:schemeClr val="bg1"/>
                </a:solidFill>
                <a:latin typeface="Calibri" panose="020F0502020204030204" pitchFamily="34" charset="0"/>
                <a:ea typeface="宋体" panose="02010600030101010101" pitchFamily="2" charset="-122"/>
                <a:cs typeface="宋体" panose="02010600030101010101" pitchFamily="2" charset="-122"/>
              </a:rPr>
              <a:t>交付价值</a:t>
            </a:r>
            <a:endParaRPr lang="zh-CN" altLang="en-US" b="1" dirty="0">
              <a:solidFill>
                <a:schemeClr val="bg1"/>
              </a:solidFill>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Scrum</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630238"/>
            <a:ext cx="7943215" cy="4256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sz="2000" dirty="0">
                <a:latin typeface="微软雅黑" panose="020B0503020204020204" pitchFamily="34" charset="-122"/>
                <a:ea typeface="微软雅黑" panose="020B0503020204020204" pitchFamily="34" charset="-122"/>
              </a:rPr>
              <a:t>Scrum</a:t>
            </a:r>
            <a:r>
              <a:rPr lang="zh-CN" altLang="en-US" sz="2000" dirty="0">
                <a:latin typeface="微软雅黑" panose="020B0503020204020204" pitchFamily="34" charset="-122"/>
                <a:ea typeface="微软雅黑" panose="020B0503020204020204" pitchFamily="34" charset="-122"/>
              </a:rPr>
              <a:t>这个名字来自</a:t>
            </a:r>
            <a:r>
              <a:rPr lang="en-US" altLang="zh-CN" sz="2000" dirty="0">
                <a:latin typeface="微软雅黑" panose="020B0503020204020204" pitchFamily="34" charset="-122"/>
                <a:ea typeface="微软雅黑" panose="020B0503020204020204" pitchFamily="34" charset="-122"/>
              </a:rPr>
              <a:t>1986</a:t>
            </a:r>
            <a:r>
              <a:rPr lang="zh-CN" altLang="en-US" sz="2000" dirty="0">
                <a:latin typeface="微软雅黑" panose="020B0503020204020204" pitchFamily="34" charset="-122"/>
                <a:ea typeface="微软雅黑" panose="020B0503020204020204" pitchFamily="34" charset="-122"/>
              </a:rPr>
              <a:t>年一篇论文。作者概括了一种提高速度和灵活性的开发</a:t>
            </a: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sz="2000" dirty="0">
                <a:latin typeface="微软雅黑" panose="020B0503020204020204" pitchFamily="34" charset="-122"/>
                <a:ea typeface="微软雅黑" panose="020B0503020204020204" pitchFamily="34" charset="-122"/>
              </a:rPr>
              <a:t>Scrum</a:t>
            </a:r>
            <a:r>
              <a:rPr lang="zh-CN" altLang="en-US" sz="2000" dirty="0">
                <a:latin typeface="微软雅黑" panose="020B0503020204020204" pitchFamily="34" charset="-122"/>
                <a:ea typeface="微软雅黑" panose="020B0503020204020204" pitchFamily="34" charset="-122"/>
              </a:rPr>
              <a:t>是一种敏捷分组合作开发框架，是一种迭代和增量的产品开发框架，允许持续反馈，以处理需求的</a:t>
            </a:r>
            <a:r>
              <a:rPr lang="zh-CN" altLang="en-US" sz="2000" dirty="0">
                <a:latin typeface="微软雅黑" panose="020B0503020204020204" pitchFamily="34" charset="-122"/>
                <a:ea typeface="微软雅黑" panose="020B0503020204020204" pitchFamily="34" charset="-122"/>
              </a:rPr>
              <a:t>频繁变更</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要求将任务划分为在规定的时间内完成的目标（称为冲刺）。每个冲刺不超过</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a:t>
            </a:r>
            <a:r>
              <a:rPr lang="zh-CN" altLang="en-US" sz="2000" dirty="0">
                <a:latin typeface="微软雅黑" panose="020B0503020204020204" pitchFamily="34" charset="-122"/>
                <a:ea typeface="微软雅黑" panose="020B0503020204020204" pitchFamily="34" charset="-122"/>
              </a:rPr>
              <a:t>月</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scrum 是一种迭代和增量的产品开发框架</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Scrum</a:t>
            </a:r>
            <a:r>
              <a:rPr kumimoji="1" lang="zh-CN" altLang="en-US" sz="2400" dirty="0" err="1">
                <a:sym typeface="+mn-ea"/>
              </a:rPr>
              <a:t>小组</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一个</a:t>
            </a:r>
            <a:r>
              <a:rPr lang="en-US" altLang="zh-CN" sz="2000" dirty="0">
                <a:latin typeface="微软雅黑" panose="020B0503020204020204" pitchFamily="34" charset="-122"/>
                <a:ea typeface="微软雅黑" panose="020B0503020204020204" pitchFamily="34" charset="-122"/>
              </a:rPr>
              <a:t>Scrum</a:t>
            </a:r>
            <a:r>
              <a:rPr lang="zh-CN" altLang="en-US" sz="2000" dirty="0">
                <a:latin typeface="微软雅黑" panose="020B0503020204020204" pitchFamily="34" charset="-122"/>
                <a:ea typeface="微软雅黑" panose="020B0503020204020204" pitchFamily="34" charset="-122"/>
              </a:rPr>
              <a:t>小组包含三种</a:t>
            </a:r>
            <a:r>
              <a:rPr lang="zh-CN" altLang="en-US" sz="2000" dirty="0">
                <a:latin typeface="微软雅黑" panose="020B0503020204020204" pitchFamily="34" charset="-122"/>
                <a:ea typeface="微软雅黑" panose="020B0503020204020204" pitchFamily="34" charset="-122"/>
              </a:rPr>
              <a:t>成员：product owner, developers, and the scrum master</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product owner：专注于业务方面，代表利益相关方和客户的</a:t>
            </a:r>
            <a:r>
              <a:rPr lang="zh-CN" altLang="en-US" sz="2000" dirty="0">
                <a:latin typeface="微软雅黑" panose="020B0503020204020204" pitchFamily="34" charset="-122"/>
                <a:ea typeface="微软雅黑" panose="020B0503020204020204" pitchFamily="34" charset="-122"/>
                <a:sym typeface="+mn-ea"/>
              </a:rPr>
              <a:t>利益</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developers：在产品的开发与支持中发挥</a:t>
            </a:r>
            <a:r>
              <a:rPr lang="zh-CN" altLang="en-US" sz="2000" dirty="0">
                <a:latin typeface="微软雅黑" panose="020B0503020204020204" pitchFamily="34" charset="-122"/>
                <a:ea typeface="微软雅黑" panose="020B0503020204020204" pitchFamily="34" charset="-122"/>
                <a:sym typeface="+mn-ea"/>
              </a:rPr>
              <a:t>作用</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scrum master：指导和教育团队关于</a:t>
            </a:r>
            <a:r>
              <a:rPr lang="en-US" altLang="zh-CN" sz="2000" dirty="0">
                <a:latin typeface="微软雅黑" panose="020B0503020204020204" pitchFamily="34" charset="-122"/>
                <a:ea typeface="微软雅黑" panose="020B0503020204020204" pitchFamily="34" charset="-122"/>
                <a:sym typeface="+mn-ea"/>
              </a:rPr>
              <a:t>Scrum</a:t>
            </a:r>
            <a:r>
              <a:rPr lang="zh-CN" altLang="en-US" sz="2000" dirty="0">
                <a:latin typeface="微软雅黑" panose="020B0503020204020204" pitchFamily="34" charset="-122"/>
                <a:ea typeface="微软雅黑" panose="020B0503020204020204" pitchFamily="34" charset="-122"/>
                <a:sym typeface="+mn-ea"/>
              </a:rPr>
              <a:t>的</a:t>
            </a:r>
            <a:r>
              <a:rPr lang="zh-CN" altLang="en-US" sz="2000" dirty="0">
                <a:latin typeface="微软雅黑" panose="020B0503020204020204" pitchFamily="34" charset="-122"/>
                <a:ea typeface="微软雅黑" panose="020B0503020204020204" pitchFamily="34" charset="-122"/>
                <a:sym typeface="+mn-ea"/>
              </a:rPr>
              <a:t>知识</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Scrum process</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tretch>
            <a:fillRect/>
          </a:stretch>
        </p:blipFill>
        <p:spPr>
          <a:xfrm>
            <a:off x="912495" y="938530"/>
            <a:ext cx="6955790" cy="3561080"/>
          </a:xfrm>
          <a:prstGeom prst="rect">
            <a:avLst/>
          </a:prstGeom>
          <a:noFill/>
          <a:ln w="9525">
            <a:noFill/>
          </a:ln>
        </p:spPr>
      </p:pic>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a:xfrm>
            <a:off x="482648" y="300670"/>
            <a:ext cx="5309804" cy="523875"/>
          </a:xfrm>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敏捷</a:t>
            </a:r>
            <a:r>
              <a:rPr kumimoji="1" lang="en-US" altLang="zh-CN" sz="2800" b="1" dirty="0">
                <a:solidFill>
                  <a:srgbClr val="0070C0"/>
                </a:solidFill>
                <a:latin typeface="微软雅黑" panose="020B0503020204020204" pitchFamily="34" charset="-122"/>
                <a:ea typeface="微软雅黑" panose="020B0503020204020204" pitchFamily="34" charset="-122"/>
              </a:rPr>
              <a:t>Scrum</a:t>
            </a:r>
            <a:r>
              <a:rPr kumimoji="1" lang="zh-CN" altLang="en-US" sz="2800" b="1" dirty="0">
                <a:solidFill>
                  <a:srgbClr val="0070C0"/>
                </a:solidFill>
                <a:latin typeface="微软雅黑" panose="020B0503020204020204" pitchFamily="34" charset="-122"/>
                <a:ea typeface="微软雅黑" panose="020B0503020204020204" pitchFamily="34" charset="-122"/>
              </a:rPr>
              <a:t>测试流程</a:t>
            </a:r>
            <a:endParaRPr lang="zh-CN" altLang="en-US" dirty="0"/>
          </a:p>
        </p:txBody>
      </p:sp>
      <p:pic>
        <p:nvPicPr>
          <p:cNvPr id="29" name="图片 28"/>
          <p:cNvPicPr>
            <a:picLocks noChangeAspect="1"/>
          </p:cNvPicPr>
          <p:nvPr/>
        </p:nvPicPr>
        <p:blipFill>
          <a:blip r:embed="rId1"/>
          <a:stretch>
            <a:fillRect/>
          </a:stretch>
        </p:blipFill>
        <p:spPr>
          <a:xfrm>
            <a:off x="1337413" y="849841"/>
            <a:ext cx="6141050" cy="369234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需求定义阶段：测试什么，工作量估计，</a:t>
            </a:r>
            <a:r>
              <a:rPr lang="en-US" altLang="zh-CN"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迭代任务划分和安排：明确每项任务结束的</a:t>
            </a:r>
            <a:r>
              <a:rPr lang="zh-CN" altLang="en-US" sz="2000" dirty="0">
                <a:latin typeface="微软雅黑" panose="020B0503020204020204" pitchFamily="34" charset="-122"/>
                <a:ea typeface="微软雅黑" panose="020B0503020204020204" pitchFamily="34" charset="-122"/>
                <a:sym typeface="+mn-ea"/>
              </a:rPr>
              <a:t>要求</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迭代实施阶段：完成上个阶段定义的任务，执行</a:t>
            </a:r>
            <a:r>
              <a:rPr lang="en-US" altLang="zh-CN" sz="2000" dirty="0">
                <a:latin typeface="微软雅黑" panose="020B0503020204020204" pitchFamily="34" charset="-122"/>
                <a:ea typeface="微软雅黑" panose="020B0503020204020204" pitchFamily="34" charset="-122"/>
                <a:sym typeface="+mn-ea"/>
              </a:rPr>
              <a:t>TDD</a:t>
            </a:r>
            <a:r>
              <a:rPr lang="zh-CN" altLang="en-US" sz="2000" dirty="0">
                <a:latin typeface="微软雅黑" panose="020B0503020204020204" pitchFamily="34" charset="-122"/>
                <a:ea typeface="微软雅黑" panose="020B0503020204020204" pitchFamily="34" charset="-122"/>
                <a:sym typeface="+mn-ea"/>
              </a:rPr>
              <a:t>、单元测试和</a:t>
            </a:r>
            <a:r>
              <a:rPr lang="en-US" altLang="zh-CN" sz="2000" dirty="0">
                <a:latin typeface="微软雅黑" panose="020B0503020204020204" pitchFamily="34" charset="-122"/>
                <a:ea typeface="微软雅黑" panose="020B0503020204020204" pitchFamily="34" charset="-122"/>
                <a:sym typeface="+mn-ea"/>
              </a:rPr>
              <a:t>BVT</a:t>
            </a:r>
            <a:endParaRPr lang="en-US" altLang="zh-CN"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敏捷的验收测试和传统的验收测试不同，侧重对功能特性是否真正完成进行</a:t>
            </a:r>
            <a:r>
              <a:rPr lang="zh-CN" altLang="en-US" sz="2000" dirty="0">
                <a:latin typeface="微软雅黑" panose="020B0503020204020204" pitchFamily="34" charset="-122"/>
                <a:ea typeface="微软雅黑" panose="020B0503020204020204" pitchFamily="34" charset="-122"/>
                <a:sym typeface="+mn-ea"/>
              </a:rPr>
              <a:t>验证</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4.2.4</a:t>
            </a:r>
            <a:r>
              <a:rPr kumimoji="1" lang="zh-CN" altLang="en-US" sz="2400" dirty="0">
                <a:sym typeface="+mn-ea"/>
              </a:rPr>
              <a:t> 基于会话的测试管理（</a:t>
            </a:r>
            <a:r>
              <a:rPr kumimoji="1" lang="en-US" altLang="zh-CN" sz="2400" dirty="0">
                <a:sym typeface="+mn-ea"/>
              </a:rPr>
              <a:t>SBTM</a:t>
            </a:r>
            <a:r>
              <a:rPr kumimoji="1" lang="zh-CN" altLang="en-US" sz="2400" dirty="0">
                <a:sym typeface="+mn-ea"/>
              </a:rPr>
              <a:t>）</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245996"/>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敏捷测试中新功能的测试以探索式测试为主，需要</a:t>
            </a:r>
            <a:r>
              <a:rPr lang="zh-CN" altLang="en-US" sz="2000" dirty="0">
                <a:latin typeface="微软雅黑" panose="020B0503020204020204" pitchFamily="34" charset="-122"/>
                <a:ea typeface="微软雅黑" panose="020B0503020204020204" pitchFamily="34" charset="-122"/>
              </a:rPr>
              <a:t>流程管理</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Sesstion-Based Test Management(SBTM)</a:t>
            </a:r>
            <a:r>
              <a:rPr lang="zh-CN" altLang="en-US" sz="2000" dirty="0">
                <a:latin typeface="微软雅黑" panose="020B0503020204020204" pitchFamily="34" charset="-122"/>
                <a:ea typeface="微软雅黑" panose="020B0503020204020204" pitchFamily="34" charset="-122"/>
              </a:rPr>
              <a:t>是一个解决方案</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descr="屏幕快照 2013-05-24 下午10.13.19.png"/>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786380" y="1169035"/>
            <a:ext cx="5132705" cy="3805555"/>
          </a:xfrm>
          <a:prstGeom prst="rect">
            <a:avLst/>
          </a:prstGeom>
        </p:spPr>
      </p:pic>
      <p:sp>
        <p:nvSpPr>
          <p:cNvPr id="5" name="圆角矩形 4"/>
          <p:cNvSpPr/>
          <p:nvPr>
            <p:custDataLst>
              <p:tags r:id="rId3"/>
            </p:custDataLst>
          </p:nvPr>
        </p:nvSpPr>
        <p:spPr>
          <a:xfrm>
            <a:off x="812800" y="1012825"/>
            <a:ext cx="1013460" cy="1172845"/>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endParaRPr kumimoji="1" lang="zh-CN" altLang="en-US" sz="1620" dirty="0">
              <a:solidFill>
                <a:srgbClr val="FF6600"/>
              </a:solidFill>
            </a:endParaRPr>
          </a:p>
        </p:txBody>
      </p:sp>
      <p:sp>
        <p:nvSpPr>
          <p:cNvPr id="6" name="矩形 5"/>
          <p:cNvSpPr/>
          <p:nvPr>
            <p:custDataLst>
              <p:tags r:id="rId4"/>
            </p:custDataLst>
          </p:nvPr>
        </p:nvSpPr>
        <p:spPr>
          <a:xfrm>
            <a:off x="882650" y="1014730"/>
            <a:ext cx="1076325" cy="1188720"/>
          </a:xfrm>
          <a:prstGeom prst="rect">
            <a:avLst/>
          </a:prstGeom>
        </p:spPr>
        <p:txBody>
          <a:bodyPr wrap="square">
            <a:noAutofit/>
          </a:bodyPr>
          <a:p>
            <a:pPr>
              <a:spcBef>
                <a:spcPct val="30000"/>
              </a:spcBef>
              <a:buClr>
                <a:srgbClr val="91AC4E"/>
              </a:buClr>
              <a:buSzPct val="80000"/>
              <a:defRPr/>
            </a:pPr>
            <a:r>
              <a:rPr lang="zh-CN" altLang="en-US" sz="1620" dirty="0">
                <a:solidFill>
                  <a:schemeClr val="accent2">
                    <a:lumMod val="75000"/>
                  </a:schemeClr>
                </a:solidFill>
                <a:ea typeface="楷体_GB2312" pitchFamily="49" charset="-122"/>
              </a:rPr>
              <a:t>测试目标</a:t>
            </a:r>
            <a:endParaRPr lang="en-US" altLang="zh-CN" sz="1620" dirty="0">
              <a:solidFill>
                <a:schemeClr val="accent2">
                  <a:lumMod val="75000"/>
                </a:schemeClr>
              </a:solidFill>
              <a:ea typeface="楷体_GB2312" pitchFamily="49" charset="-122"/>
            </a:endParaRPr>
          </a:p>
          <a:p>
            <a:pPr>
              <a:spcBef>
                <a:spcPct val="30000"/>
              </a:spcBef>
              <a:buClr>
                <a:srgbClr val="91AC4E"/>
              </a:buClr>
              <a:buSzPct val="80000"/>
              <a:defRPr/>
            </a:pPr>
            <a:r>
              <a:rPr lang="zh-CN" altLang="en-US" sz="1620" dirty="0">
                <a:solidFill>
                  <a:schemeClr val="accent2">
                    <a:lumMod val="75000"/>
                  </a:schemeClr>
                </a:solidFill>
                <a:ea typeface="楷体_GB2312" pitchFamily="49" charset="-122"/>
              </a:rPr>
              <a:t>测试项</a:t>
            </a:r>
            <a:endParaRPr lang="en-US" altLang="zh-CN" sz="1620" dirty="0">
              <a:solidFill>
                <a:schemeClr val="accent2">
                  <a:lumMod val="75000"/>
                </a:schemeClr>
              </a:solidFill>
              <a:ea typeface="楷体_GB2312" pitchFamily="49" charset="-122"/>
            </a:endParaRPr>
          </a:p>
          <a:p>
            <a:pPr>
              <a:spcBef>
                <a:spcPct val="30000"/>
              </a:spcBef>
              <a:buClr>
                <a:srgbClr val="91AC4E"/>
              </a:buClr>
              <a:buSzPct val="80000"/>
              <a:defRPr/>
            </a:pPr>
            <a:r>
              <a:rPr lang="zh-CN" altLang="en-US" sz="1620" dirty="0">
                <a:solidFill>
                  <a:schemeClr val="accent2">
                    <a:lumMod val="75000"/>
                  </a:schemeClr>
                </a:solidFill>
                <a:ea typeface="楷体_GB2312" pitchFamily="49" charset="-122"/>
              </a:rPr>
              <a:t>测试风险</a:t>
            </a:r>
            <a:endParaRPr lang="en-US" altLang="zh-CN" sz="1620" dirty="0">
              <a:solidFill>
                <a:schemeClr val="accent2">
                  <a:lumMod val="75000"/>
                </a:schemeClr>
              </a:solidFill>
              <a:ea typeface="楷体_GB2312" pitchFamily="49" charset="-122"/>
            </a:endParaRPr>
          </a:p>
          <a:p>
            <a:pPr>
              <a:spcBef>
                <a:spcPct val="30000"/>
              </a:spcBef>
              <a:buClr>
                <a:srgbClr val="91AC4E"/>
              </a:buClr>
              <a:buSzPct val="80000"/>
              <a:defRPr/>
            </a:pPr>
            <a:r>
              <a:rPr lang="zh-CN" altLang="en-US" sz="1620" dirty="0">
                <a:solidFill>
                  <a:schemeClr val="accent2">
                    <a:lumMod val="75000"/>
                  </a:schemeClr>
                </a:solidFill>
                <a:ea typeface="楷体_GB2312" pitchFamily="49" charset="-122"/>
              </a:rPr>
              <a:t>测试策略</a:t>
            </a:r>
            <a:endParaRPr lang="en-US" altLang="zh-CN" sz="1620" dirty="0">
              <a:solidFill>
                <a:schemeClr val="accent2">
                  <a:lumMod val="75000"/>
                </a:schemeClr>
              </a:solidFill>
              <a:ea typeface="楷体_GB2312" pitchFamily="49" charset="-122"/>
            </a:endParaRPr>
          </a:p>
        </p:txBody>
      </p:sp>
      <p:cxnSp>
        <p:nvCxnSpPr>
          <p:cNvPr id="7" name="曲线连接符 6"/>
          <p:cNvCxnSpPr>
            <a:stCxn id="5" idx="3"/>
          </p:cNvCxnSpPr>
          <p:nvPr>
            <p:custDataLst>
              <p:tags r:id="rId5"/>
            </p:custDataLst>
          </p:nvPr>
        </p:nvCxnSpPr>
        <p:spPr>
          <a:xfrm flipV="1">
            <a:off x="1990725" y="1270635"/>
            <a:ext cx="1917700" cy="267335"/>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8" name="矩形 7"/>
          <p:cNvSpPr/>
          <p:nvPr>
            <p:custDataLst>
              <p:tags r:id="rId6"/>
            </p:custDataLst>
          </p:nvPr>
        </p:nvSpPr>
        <p:spPr>
          <a:xfrm>
            <a:off x="5191760" y="1804035"/>
            <a:ext cx="818515" cy="487680"/>
          </a:xfrm>
          <a:prstGeom prst="rect">
            <a:avLst/>
          </a:prstGeom>
        </p:spPr>
        <p:txBody>
          <a:bodyPr wrap="square">
            <a:noAutofit/>
          </a:bodyPr>
          <a:p>
            <a:pPr>
              <a:spcBef>
                <a:spcPct val="30000"/>
              </a:spcBef>
              <a:buClr>
                <a:srgbClr val="91AC4E"/>
              </a:buClr>
              <a:buSzPct val="80000"/>
              <a:defRPr/>
            </a:pPr>
            <a:r>
              <a:rPr lang="zh-CN" altLang="en-US" sz="1260" dirty="0">
                <a:solidFill>
                  <a:srgbClr val="FF6600"/>
                </a:solidFill>
                <a:ea typeface="楷体_GB2312" pitchFamily="49" charset="-122"/>
              </a:rPr>
              <a:t>测试点</a:t>
            </a:r>
            <a:endParaRPr lang="en-US" altLang="zh-CN" sz="1260" dirty="0">
              <a:solidFill>
                <a:srgbClr val="FF6600"/>
              </a:solidFill>
              <a:ea typeface="楷体_GB2312" pitchFamily="49" charset="-122"/>
            </a:endParaRPr>
          </a:p>
          <a:p>
            <a:pPr>
              <a:spcBef>
                <a:spcPct val="30000"/>
              </a:spcBef>
              <a:buClr>
                <a:srgbClr val="91AC4E"/>
              </a:buClr>
              <a:buSzPct val="80000"/>
              <a:defRPr/>
            </a:pPr>
            <a:r>
              <a:rPr lang="zh-CN" altLang="en-US" sz="1260" dirty="0">
                <a:solidFill>
                  <a:srgbClr val="FF6600"/>
                </a:solidFill>
                <a:ea typeface="楷体_GB2312" pitchFamily="49" charset="-122"/>
              </a:rPr>
              <a:t>场景列表</a:t>
            </a:r>
            <a:endParaRPr lang="en-US" altLang="zh-CN" sz="1260" dirty="0">
              <a:solidFill>
                <a:srgbClr val="FF6600"/>
              </a:solidFill>
              <a:ea typeface="楷体_GB2312" pitchFamily="49" charset="-122"/>
            </a:endParaRPr>
          </a:p>
        </p:txBody>
      </p:sp>
      <p:sp>
        <p:nvSpPr>
          <p:cNvPr id="9" name="文本框 8"/>
          <p:cNvSpPr txBox="1"/>
          <p:nvPr>
            <p:custDataLst>
              <p:tags r:id="rId7"/>
            </p:custDataLst>
          </p:nvPr>
        </p:nvSpPr>
        <p:spPr>
          <a:xfrm>
            <a:off x="5998210" y="1277620"/>
            <a:ext cx="693420" cy="334645"/>
          </a:xfrm>
          <a:prstGeom prst="rect">
            <a:avLst/>
          </a:prstGeom>
          <a:solidFill>
            <a:schemeClr val="accent5">
              <a:alpha val="47000"/>
            </a:schemeClr>
          </a:solidFill>
        </p:spPr>
        <p:txBody>
          <a:bodyPr wrap="square" rtlCol="0">
            <a:noAutofit/>
          </a:bodyPr>
          <a:p>
            <a:pPr algn="ctr"/>
            <a:r>
              <a:rPr kumimoji="1" lang="zh-CN" altLang="en-US" dirty="0">
                <a:solidFill>
                  <a:srgbClr val="FF0000"/>
                </a:solidFill>
                <a:latin typeface="Yuanti SC" charset="-122"/>
                <a:ea typeface="Yuanti SC" charset="-122"/>
              </a:rPr>
              <a:t>设计</a:t>
            </a:r>
            <a:endParaRPr kumimoji="1" lang="zh-CN" altLang="en-US" dirty="0">
              <a:solidFill>
                <a:srgbClr val="FF0000"/>
              </a:solidFill>
              <a:latin typeface="Yuanti SC" charset="-122"/>
              <a:ea typeface="Yuanti SC" charset="-122"/>
            </a:endParaRPr>
          </a:p>
        </p:txBody>
      </p:sp>
      <p:sp>
        <p:nvSpPr>
          <p:cNvPr id="10" name="椭圆 9"/>
          <p:cNvSpPr/>
          <p:nvPr>
            <p:custDataLst>
              <p:tags r:id="rId8"/>
            </p:custDataLst>
          </p:nvPr>
        </p:nvSpPr>
        <p:spPr bwMode="auto">
          <a:xfrm>
            <a:off x="4678045" y="1857375"/>
            <a:ext cx="311150" cy="276860"/>
          </a:xfrm>
          <a:prstGeom prst="ellipse">
            <a:avLst/>
          </a:prstGeom>
          <a:noFill/>
          <a:ln w="9525" cap="flat" cmpd="sng" algn="ctr">
            <a:solidFill>
              <a:srgbClr val="FF0000"/>
            </a:solidFill>
            <a:prstDash val="dash"/>
            <a:round/>
            <a:headEnd type="none" w="med" len="med"/>
            <a:tailEnd type="none" w="med" len="med"/>
          </a:ln>
          <a:effectLst/>
        </p:spPr>
        <p:txBody>
          <a:bodyPr vert="horz" wrap="square" lIns="82296" tIns="41148" rIns="82296" bIns="41148" numCol="1" rtlCol="0" anchor="t" anchorCtr="0" compatLnSpc="1"/>
          <a:p>
            <a:endParaRPr kumimoji="1" lang="zh-CN" altLang="en-US" sz="1620">
              <a:latin typeface="Calibri" panose="020F0502020204030204" pitchFamily="34" charset="0"/>
              <a:ea typeface="宋体" panose="02010600030101010101" pitchFamily="2" charset="-122"/>
              <a:cs typeface="宋体" panose="02010600030101010101" pitchFamily="2" charset="-122"/>
            </a:endParaRPr>
          </a:p>
        </p:txBody>
      </p:sp>
      <p:cxnSp>
        <p:nvCxnSpPr>
          <p:cNvPr id="11" name="直线连接符 10"/>
          <p:cNvCxnSpPr>
            <a:stCxn id="10" idx="7"/>
          </p:cNvCxnSpPr>
          <p:nvPr>
            <p:custDataLst>
              <p:tags r:id="rId9"/>
            </p:custDataLst>
          </p:nvPr>
        </p:nvCxnSpPr>
        <p:spPr bwMode="auto">
          <a:xfrm flipV="1">
            <a:off x="5032375" y="1515745"/>
            <a:ext cx="1072515" cy="358140"/>
          </a:xfrm>
          <a:prstGeom prst="line">
            <a:avLst/>
          </a:prstGeom>
          <a:solidFill>
            <a:schemeClr val="accent1"/>
          </a:solidFill>
          <a:ln w="9525" cap="flat" cmpd="sng" algn="ctr">
            <a:solidFill>
              <a:srgbClr val="FF0000"/>
            </a:solidFill>
            <a:prstDash val="sysDash"/>
            <a:round/>
            <a:headEnd type="none" w="med" len="med"/>
            <a:tailEnd type="none" w="med" len="med"/>
          </a:ln>
          <a:effectLst/>
        </p:spPr>
      </p:cxnSp>
      <p:sp>
        <p:nvSpPr>
          <p:cNvPr id="13" name="椭圆 12"/>
          <p:cNvSpPr/>
          <p:nvPr>
            <p:custDataLst>
              <p:tags r:id="rId10"/>
            </p:custDataLst>
          </p:nvPr>
        </p:nvSpPr>
        <p:spPr bwMode="auto">
          <a:xfrm>
            <a:off x="4168140" y="3702685"/>
            <a:ext cx="756920" cy="372745"/>
          </a:xfrm>
          <a:prstGeom prst="ellipse">
            <a:avLst/>
          </a:prstGeom>
          <a:noFill/>
          <a:ln w="9525" cap="flat" cmpd="sng" algn="ctr">
            <a:solidFill>
              <a:srgbClr val="FF0000"/>
            </a:solidFill>
            <a:prstDash val="dash"/>
            <a:round/>
            <a:headEnd type="none" w="med" len="med"/>
            <a:tailEnd type="none" w="med" len="med"/>
          </a:ln>
          <a:effectLst/>
        </p:spPr>
        <p:txBody>
          <a:bodyPr vert="horz" wrap="square" lIns="82296" tIns="41148" rIns="82296" bIns="41148" numCol="1" rtlCol="0" anchor="t" anchorCtr="0" compatLnSpc="1"/>
          <a:p>
            <a:endParaRPr kumimoji="1" lang="zh-CN" altLang="en-US" sz="1620">
              <a:latin typeface="Calibri" panose="020F0502020204030204" pitchFamily="34" charset="0"/>
              <a:ea typeface="宋体" panose="02010600030101010101" pitchFamily="2" charset="-122"/>
              <a:cs typeface="宋体" panose="02010600030101010101" pitchFamily="2" charset="-122"/>
            </a:endParaRPr>
          </a:p>
        </p:txBody>
      </p:sp>
      <p:sp>
        <p:nvSpPr>
          <p:cNvPr id="14" name="椭圆 13"/>
          <p:cNvSpPr/>
          <p:nvPr>
            <p:custDataLst>
              <p:tags r:id="rId11"/>
            </p:custDataLst>
          </p:nvPr>
        </p:nvSpPr>
        <p:spPr bwMode="auto">
          <a:xfrm>
            <a:off x="4106545" y="2705735"/>
            <a:ext cx="883285" cy="431800"/>
          </a:xfrm>
          <a:prstGeom prst="ellipse">
            <a:avLst/>
          </a:prstGeom>
          <a:noFill/>
          <a:ln w="9525" cap="flat" cmpd="sng" algn="ctr">
            <a:solidFill>
              <a:srgbClr val="FF0000"/>
            </a:solidFill>
            <a:prstDash val="dash"/>
            <a:round/>
            <a:headEnd type="none" w="med" len="med"/>
            <a:tailEnd type="none" w="med" len="med"/>
          </a:ln>
          <a:effectLst/>
        </p:spPr>
        <p:txBody>
          <a:bodyPr vert="horz" wrap="square" lIns="82296" tIns="41148" rIns="82296" bIns="41148" numCol="1" rtlCol="0" anchor="t" anchorCtr="0" compatLnSpc="1"/>
          <a:p>
            <a:endParaRPr kumimoji="1" lang="zh-CN" altLang="en-US" sz="1620">
              <a:latin typeface="Calibri" panose="020F0502020204030204" pitchFamily="34" charset="0"/>
              <a:ea typeface="宋体" panose="02010600030101010101" pitchFamily="2" charset="-122"/>
              <a:cs typeface="宋体" panose="02010600030101010101" pitchFamily="2" charset="-122"/>
            </a:endParaRPr>
          </a:p>
        </p:txBody>
      </p:sp>
      <p:sp>
        <p:nvSpPr>
          <p:cNvPr id="15" name="圆角矩形 14"/>
          <p:cNvSpPr/>
          <p:nvPr>
            <p:custDataLst>
              <p:tags r:id="rId12"/>
            </p:custDataLst>
          </p:nvPr>
        </p:nvSpPr>
        <p:spPr>
          <a:xfrm>
            <a:off x="4608195" y="2310765"/>
            <a:ext cx="718820" cy="252095"/>
          </a:xfrm>
          <a:prstGeom prst="round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20"/>
          </a:p>
        </p:txBody>
      </p:sp>
      <p:sp>
        <p:nvSpPr>
          <p:cNvPr id="16" name="圆角矩形 15"/>
          <p:cNvSpPr/>
          <p:nvPr>
            <p:custDataLst>
              <p:tags r:id="rId13"/>
            </p:custDataLst>
          </p:nvPr>
        </p:nvSpPr>
        <p:spPr>
          <a:xfrm>
            <a:off x="3636010" y="3288030"/>
            <a:ext cx="718820" cy="252095"/>
          </a:xfrm>
          <a:prstGeom prst="round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2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sym typeface="+mn-ea"/>
              </a:rPr>
              <a:t>测试</a:t>
            </a:r>
            <a:r>
              <a:rPr kumimoji="1" lang="zh-CN" altLang="zh-CN" sz="2400" dirty="0">
                <a:sym typeface="+mn-ea"/>
              </a:rPr>
              <a:t>左移</a:t>
            </a:r>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15909" y="1035427"/>
            <a:ext cx="6713088"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越早的发现不合理的地方，出问题的几率就越低</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测试团队在软件开发周期早期和所有相关人员合作，</a:t>
            </a:r>
            <a:r>
              <a:rPr lang="zh-CN" altLang="en-US" sz="2000" dirty="0">
                <a:latin typeface="微软雅黑" panose="020B0503020204020204" pitchFamily="34" charset="-122"/>
                <a:ea typeface="微软雅黑" panose="020B0503020204020204" pitchFamily="34" charset="-122"/>
              </a:rPr>
              <a:t>以清晰理解需求以及设计测试用例，促使团队更早的修改所有的bug</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包括：产品需求文档评审，研发设计评审，单元测试，代码规范检查，代码复杂度检查</a:t>
            </a:r>
            <a:r>
              <a:rPr lang="zh-CN" altLang="en-US" sz="2000" dirty="0">
                <a:latin typeface="微软雅黑" panose="020B0503020204020204" pitchFamily="34" charset="-122"/>
                <a:ea typeface="微软雅黑" panose="020B0503020204020204" pitchFamily="34" charset="-122"/>
              </a:rPr>
              <a:t>等</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Session(会话)是一段不受打扰的测试时间（通常是90分钟），是测试管理的最小单元</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每个session关联一个特定的、目标明确的测试任务（mission）</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Charter (章程，即测试指导) ：对每个session如何执行进行简要的描述，相当于每个session需要一个简要的计划（提纲）</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一系列Session相互支持，有机地组合在一起，周密地测试了整个产品。</a:t>
            </a:r>
            <a:endParaRPr lang="zh-CN" altLang="en-US" sz="2000" dirty="0">
              <a:latin typeface="微软雅黑" panose="020B0503020204020204" pitchFamily="34" charset="-122"/>
              <a:ea typeface="微软雅黑" panose="020B0503020204020204" pitchFamily="34" charset="-122"/>
            </a:endParaRPr>
          </a:p>
        </p:txBody>
      </p:sp>
      <p:sp>
        <p:nvSpPr>
          <p:cNvPr id="4" name="标题 3"/>
          <p:cNvSpPr/>
          <p:nvPr>
            <p:ph type="title"/>
          </p:nvPr>
        </p:nvSpPr>
        <p:spPr/>
        <p:txBody>
          <a:bodyPr/>
          <a:p>
            <a:endParaRPr lang="zh-CN" altLang="en-US"/>
          </a:p>
        </p:txBody>
      </p:sp>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68BECB6-6F87-4AA7-A36C-D5289AC9CF42}" type="slidenum">
              <a:rPr lang="en-US" altLang="zh-CN" smtClean="0"/>
            </a:fld>
            <a:endParaRPr lang="en-US" altLang="zh-CN" dirty="0"/>
          </a:p>
        </p:txBody>
      </p:sp>
      <p:sp>
        <p:nvSpPr>
          <p:cNvPr id="6" name="Title 153"/>
          <p:cNvSpPr txBox="1"/>
          <p:nvPr/>
        </p:nvSpPr>
        <p:spPr bwMode="auto">
          <a:xfrm>
            <a:off x="466704" y="237824"/>
            <a:ext cx="5962262" cy="539755"/>
          </a:xfrm>
          <a:prstGeom prst="rect">
            <a:avLst/>
          </a:prstGeom>
          <a:noFill/>
          <a:ln w="9525">
            <a:noFill/>
            <a:miter lim="800000"/>
          </a:ln>
          <a:effectLst/>
        </p:spPr>
        <p:txBody>
          <a:bodyPr vert="horz" wrap="square" lIns="82296" tIns="41148" rIns="82296" bIns="41148" numCol="1" anchor="ctr" anchorCtr="0" compatLnSpc="1"/>
          <a:lstStyle/>
          <a:p>
            <a:pPr>
              <a:defRPr/>
            </a:pPr>
            <a:r>
              <a:rPr kumimoji="1" lang="zh-CN" altLang="en-US" sz="2800" b="1" dirty="0">
                <a:solidFill>
                  <a:srgbClr val="0070C0"/>
                </a:solidFill>
                <a:latin typeface="微软雅黑" panose="020B0503020204020204" pitchFamily="34" charset="-122"/>
                <a:ea typeface="微软雅黑" panose="020B0503020204020204" pitchFamily="34" charset="-122"/>
              </a:rPr>
              <a:t>计划</a:t>
            </a:r>
            <a:r>
              <a:rPr kumimoji="1" lang="en-US" altLang="zh-CN" sz="2800" b="1" dirty="0">
                <a:solidFill>
                  <a:srgbClr val="0070C0"/>
                </a:solidFill>
                <a:latin typeface="微软雅黑" panose="020B0503020204020204" pitchFamily="34" charset="-122"/>
                <a:ea typeface="微软雅黑" panose="020B0503020204020204" pitchFamily="34" charset="-122"/>
              </a:rPr>
              <a:t>-mission-session</a:t>
            </a:r>
            <a:endParaRPr kumimoji="1" lang="en-GB" altLang="en-US" sz="2800" b="1" dirty="0">
              <a:solidFill>
                <a:srgbClr val="0070C0"/>
              </a:solidFill>
              <a:latin typeface="微软雅黑" panose="020B0503020204020204" pitchFamily="34" charset="-122"/>
              <a:ea typeface="微软雅黑" panose="020B0503020204020204" pitchFamily="34" charset="-122"/>
            </a:endParaRPr>
          </a:p>
        </p:txBody>
      </p:sp>
      <p:sp>
        <p:nvSpPr>
          <p:cNvPr id="3" name="圆角矩形 2"/>
          <p:cNvSpPr/>
          <p:nvPr/>
        </p:nvSpPr>
        <p:spPr>
          <a:xfrm>
            <a:off x="3868624" y="988414"/>
            <a:ext cx="1620180" cy="45365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60" dirty="0">
                <a:solidFill>
                  <a:schemeClr val="tx1"/>
                </a:solidFill>
                <a:latin typeface="宋体" panose="02010600030101010101" pitchFamily="2" charset="-122"/>
                <a:ea typeface="宋体" panose="02010600030101010101" pitchFamily="2" charset="-122"/>
                <a:cs typeface="宋体" panose="02010600030101010101" pitchFamily="2" charset="-122"/>
              </a:rPr>
              <a:t>测试计划</a:t>
            </a:r>
            <a:endParaRPr kumimoji="1" lang="zh-CN" altLang="en-US" sz="216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7" name="圆角矩形 6"/>
          <p:cNvSpPr/>
          <p:nvPr/>
        </p:nvSpPr>
        <p:spPr>
          <a:xfrm>
            <a:off x="1276336" y="1960522"/>
            <a:ext cx="1814602" cy="453650"/>
          </a:xfrm>
          <a:prstGeom prst="roundRect">
            <a:avLst/>
          </a:prstGeom>
          <a:solidFill>
            <a:schemeClr val="accent6">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ea typeface="宋体" panose="02010600030101010101" pitchFamily="2" charset="-122"/>
                <a:cs typeface="宋体" panose="02010600030101010101" pitchFamily="2" charset="-122"/>
              </a:rPr>
              <a:t>测试 </a:t>
            </a:r>
            <a:r>
              <a:rPr kumimoji="1" lang="en-US" altLang="zh-CN" dirty="0">
                <a:solidFill>
                  <a:schemeClr val="tx1"/>
                </a:solidFill>
                <a:ea typeface="宋体" panose="02010600030101010101" pitchFamily="2" charset="-122"/>
                <a:cs typeface="宋体" panose="02010600030101010101" pitchFamily="2" charset="-122"/>
              </a:rPr>
              <a:t>Mission</a:t>
            </a:r>
            <a:r>
              <a:rPr kumimoji="1" lang="zh-CN" altLang="en-US" dirty="0">
                <a:solidFill>
                  <a:schemeClr val="tx1"/>
                </a:solidFill>
                <a:ea typeface="宋体" panose="02010600030101010101" pitchFamily="2" charset="-122"/>
                <a:cs typeface="宋体" panose="02010600030101010101" pitchFamily="2" charset="-122"/>
              </a:rPr>
              <a:t> </a:t>
            </a:r>
            <a:r>
              <a:rPr kumimoji="1" lang="en-US" altLang="zh-CN" dirty="0">
                <a:solidFill>
                  <a:schemeClr val="tx1"/>
                </a:solidFill>
                <a:ea typeface="宋体" panose="02010600030101010101" pitchFamily="2" charset="-122"/>
                <a:cs typeface="宋体" panose="02010600030101010101" pitchFamily="2" charset="-122"/>
              </a:rPr>
              <a:t>1</a:t>
            </a:r>
            <a:endParaRPr kumimoji="1" lang="zh-CN" altLang="en-US" dirty="0">
              <a:solidFill>
                <a:schemeClr val="tx1"/>
              </a:solidFill>
              <a:ea typeface="宋体" panose="02010600030101010101" pitchFamily="2" charset="-122"/>
              <a:cs typeface="宋体" panose="02010600030101010101" pitchFamily="2" charset="-122"/>
            </a:endParaRPr>
          </a:p>
        </p:txBody>
      </p:sp>
      <p:sp>
        <p:nvSpPr>
          <p:cNvPr id="8" name="圆角矩形 7"/>
          <p:cNvSpPr/>
          <p:nvPr/>
        </p:nvSpPr>
        <p:spPr>
          <a:xfrm>
            <a:off x="3414973" y="1960522"/>
            <a:ext cx="1814602" cy="453650"/>
          </a:xfrm>
          <a:prstGeom prst="roundRect">
            <a:avLst/>
          </a:prstGeom>
          <a:solidFill>
            <a:schemeClr val="accent6">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ea typeface="宋体" panose="02010600030101010101" pitchFamily="2" charset="-122"/>
                <a:cs typeface="宋体" panose="02010600030101010101" pitchFamily="2" charset="-122"/>
              </a:rPr>
              <a:t>测试 </a:t>
            </a:r>
            <a:r>
              <a:rPr kumimoji="1" lang="en-US" altLang="zh-CN" dirty="0">
                <a:solidFill>
                  <a:schemeClr val="tx1"/>
                </a:solidFill>
                <a:ea typeface="宋体" panose="02010600030101010101" pitchFamily="2" charset="-122"/>
                <a:cs typeface="宋体" panose="02010600030101010101" pitchFamily="2" charset="-122"/>
              </a:rPr>
              <a:t>Mission</a:t>
            </a:r>
            <a:r>
              <a:rPr kumimoji="1" lang="zh-CN" altLang="en-US" dirty="0">
                <a:solidFill>
                  <a:schemeClr val="tx1"/>
                </a:solidFill>
                <a:ea typeface="宋体" panose="02010600030101010101" pitchFamily="2" charset="-122"/>
                <a:cs typeface="宋体" panose="02010600030101010101" pitchFamily="2" charset="-122"/>
              </a:rPr>
              <a:t> </a:t>
            </a:r>
            <a:r>
              <a:rPr kumimoji="1" lang="zh-CN" altLang="zh-CN" dirty="0">
                <a:solidFill>
                  <a:schemeClr val="tx1"/>
                </a:solidFill>
                <a:ea typeface="宋体" panose="02010600030101010101" pitchFamily="2" charset="-122"/>
                <a:cs typeface="宋体" panose="02010600030101010101" pitchFamily="2" charset="-122"/>
              </a:rPr>
              <a:t>2</a:t>
            </a:r>
            <a:endParaRPr kumimoji="1" lang="zh-CN" altLang="en-US" dirty="0">
              <a:solidFill>
                <a:schemeClr val="tx1"/>
              </a:solidFill>
              <a:ea typeface="宋体" panose="02010600030101010101" pitchFamily="2" charset="-122"/>
              <a:cs typeface="宋体" panose="02010600030101010101" pitchFamily="2" charset="-122"/>
            </a:endParaRPr>
          </a:p>
        </p:txBody>
      </p:sp>
      <p:sp>
        <p:nvSpPr>
          <p:cNvPr id="9" name="圆角矩形 8"/>
          <p:cNvSpPr/>
          <p:nvPr/>
        </p:nvSpPr>
        <p:spPr>
          <a:xfrm>
            <a:off x="6331297" y="1960522"/>
            <a:ext cx="1814602" cy="453650"/>
          </a:xfrm>
          <a:prstGeom prst="roundRect">
            <a:avLst/>
          </a:prstGeom>
          <a:solidFill>
            <a:schemeClr val="accent6">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ea typeface="宋体" panose="02010600030101010101" pitchFamily="2" charset="-122"/>
                <a:cs typeface="宋体" panose="02010600030101010101" pitchFamily="2" charset="-122"/>
              </a:rPr>
              <a:t>测试 </a:t>
            </a:r>
            <a:r>
              <a:rPr kumimoji="1" lang="en-US" altLang="zh-CN" dirty="0">
                <a:solidFill>
                  <a:schemeClr val="tx1"/>
                </a:solidFill>
                <a:ea typeface="宋体" panose="02010600030101010101" pitchFamily="2" charset="-122"/>
                <a:cs typeface="宋体" panose="02010600030101010101" pitchFamily="2" charset="-122"/>
              </a:rPr>
              <a:t>Mission</a:t>
            </a:r>
            <a:r>
              <a:rPr kumimoji="1" lang="zh-CN" altLang="en-US" dirty="0">
                <a:solidFill>
                  <a:schemeClr val="tx1"/>
                </a:solidFill>
                <a:ea typeface="宋体" panose="02010600030101010101" pitchFamily="2" charset="-122"/>
                <a:cs typeface="宋体" panose="02010600030101010101" pitchFamily="2" charset="-122"/>
              </a:rPr>
              <a:t> </a:t>
            </a:r>
            <a:r>
              <a:rPr kumimoji="1" lang="en-US" altLang="zh-CN" dirty="0">
                <a:solidFill>
                  <a:schemeClr val="tx1"/>
                </a:solidFill>
                <a:ea typeface="宋体" panose="02010600030101010101" pitchFamily="2" charset="-122"/>
                <a:cs typeface="宋体" panose="02010600030101010101" pitchFamily="2" charset="-122"/>
              </a:rPr>
              <a:t>n</a:t>
            </a:r>
            <a:endParaRPr kumimoji="1" lang="zh-CN" altLang="en-US" dirty="0">
              <a:solidFill>
                <a:schemeClr val="tx1"/>
              </a:solidFill>
              <a:ea typeface="宋体" panose="02010600030101010101" pitchFamily="2" charset="-122"/>
              <a:cs typeface="宋体" panose="02010600030101010101" pitchFamily="2" charset="-122"/>
            </a:endParaRPr>
          </a:p>
        </p:txBody>
      </p:sp>
      <p:sp>
        <p:nvSpPr>
          <p:cNvPr id="5" name="文本框 4"/>
          <p:cNvSpPr txBox="1"/>
          <p:nvPr/>
        </p:nvSpPr>
        <p:spPr>
          <a:xfrm>
            <a:off x="5488804" y="1960522"/>
            <a:ext cx="777686" cy="341632"/>
          </a:xfrm>
          <a:prstGeom prst="rect">
            <a:avLst/>
          </a:prstGeom>
          <a:noFill/>
          <a:ln>
            <a:noFill/>
          </a:ln>
        </p:spPr>
        <p:txBody>
          <a:bodyPr wrap="square" rtlCol="0">
            <a:spAutoFit/>
          </a:bodyPr>
          <a:lstStyle/>
          <a:p>
            <a:pPr algn="ctr"/>
            <a:r>
              <a:rPr kumimoji="1" lang="en-US" altLang="zh-CN" sz="1620" dirty="0"/>
              <a:t>……</a:t>
            </a:r>
            <a:endParaRPr kumimoji="1" lang="zh-CN" altLang="en-US" sz="1620" dirty="0"/>
          </a:p>
        </p:txBody>
      </p:sp>
      <p:sp>
        <p:nvSpPr>
          <p:cNvPr id="15" name="圆角矩形 14"/>
          <p:cNvSpPr/>
          <p:nvPr/>
        </p:nvSpPr>
        <p:spPr>
          <a:xfrm>
            <a:off x="2442865" y="2867823"/>
            <a:ext cx="1296144" cy="453650"/>
          </a:xfrm>
          <a:prstGeom prst="roundRect">
            <a:avLst/>
          </a:prstGeom>
          <a:solidFill>
            <a:schemeClr val="accent6">
              <a:lumMod val="20000"/>
              <a:lumOff val="80000"/>
            </a:schemeClr>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宋体" panose="02010600030101010101" pitchFamily="2" charset="-122"/>
                <a:cs typeface="宋体" panose="02010600030101010101" pitchFamily="2" charset="-122"/>
              </a:rPr>
              <a:t>Charter</a:t>
            </a:r>
            <a:r>
              <a:rPr kumimoji="1" lang="zh-CN" altLang="en-US" dirty="0">
                <a:solidFill>
                  <a:schemeClr val="tx1"/>
                </a:solidFill>
                <a:ea typeface="宋体" panose="02010600030101010101" pitchFamily="2" charset="-122"/>
                <a:cs typeface="宋体" panose="02010600030101010101" pitchFamily="2" charset="-122"/>
              </a:rPr>
              <a:t> </a:t>
            </a:r>
            <a:r>
              <a:rPr kumimoji="1" lang="en-US" altLang="zh-CN" dirty="0">
                <a:solidFill>
                  <a:schemeClr val="tx1"/>
                </a:solidFill>
                <a:ea typeface="宋体" panose="02010600030101010101" pitchFamily="2" charset="-122"/>
                <a:cs typeface="宋体" panose="02010600030101010101" pitchFamily="2" charset="-122"/>
              </a:rPr>
              <a:t>1</a:t>
            </a:r>
            <a:endParaRPr kumimoji="1" lang="zh-CN" altLang="en-US" dirty="0">
              <a:solidFill>
                <a:schemeClr val="tx1"/>
              </a:solidFill>
              <a:ea typeface="宋体" panose="02010600030101010101" pitchFamily="2" charset="-122"/>
              <a:cs typeface="宋体" panose="02010600030101010101" pitchFamily="2" charset="-122"/>
            </a:endParaRPr>
          </a:p>
        </p:txBody>
      </p:sp>
      <p:sp>
        <p:nvSpPr>
          <p:cNvPr id="18" name="文本框 17"/>
          <p:cNvSpPr txBox="1"/>
          <p:nvPr/>
        </p:nvSpPr>
        <p:spPr>
          <a:xfrm>
            <a:off x="5359190" y="2867822"/>
            <a:ext cx="777686" cy="341632"/>
          </a:xfrm>
          <a:prstGeom prst="rect">
            <a:avLst/>
          </a:prstGeom>
          <a:noFill/>
          <a:ln>
            <a:noFill/>
          </a:ln>
        </p:spPr>
        <p:txBody>
          <a:bodyPr wrap="square" rtlCol="0">
            <a:spAutoFit/>
          </a:bodyPr>
          <a:lstStyle/>
          <a:p>
            <a:pPr algn="ctr"/>
            <a:r>
              <a:rPr kumimoji="1" lang="en-US" altLang="zh-CN" sz="1620" dirty="0"/>
              <a:t>……</a:t>
            </a:r>
            <a:endParaRPr kumimoji="1" lang="zh-CN" altLang="en-US" sz="1620" dirty="0"/>
          </a:p>
        </p:txBody>
      </p:sp>
      <p:sp>
        <p:nvSpPr>
          <p:cNvPr id="14" name="圆角矩形 13"/>
          <p:cNvSpPr/>
          <p:nvPr/>
        </p:nvSpPr>
        <p:spPr>
          <a:xfrm>
            <a:off x="3998238" y="2867823"/>
            <a:ext cx="1296144" cy="453650"/>
          </a:xfrm>
          <a:prstGeom prst="roundRect">
            <a:avLst/>
          </a:prstGeom>
          <a:solidFill>
            <a:schemeClr val="accent6">
              <a:lumMod val="20000"/>
              <a:lumOff val="80000"/>
            </a:schemeClr>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宋体" panose="02010600030101010101" pitchFamily="2" charset="-122"/>
                <a:cs typeface="宋体" panose="02010600030101010101" pitchFamily="2" charset="-122"/>
              </a:rPr>
              <a:t>Charter</a:t>
            </a:r>
            <a:r>
              <a:rPr kumimoji="1" lang="zh-CN" altLang="en-US" dirty="0">
                <a:solidFill>
                  <a:schemeClr val="tx1"/>
                </a:solidFill>
                <a:ea typeface="宋体" panose="02010600030101010101" pitchFamily="2" charset="-122"/>
                <a:cs typeface="宋体" panose="02010600030101010101" pitchFamily="2" charset="-122"/>
              </a:rPr>
              <a:t> </a:t>
            </a:r>
            <a:r>
              <a:rPr kumimoji="1" lang="zh-CN" altLang="zh-CN" dirty="0">
                <a:solidFill>
                  <a:schemeClr val="tx1"/>
                </a:solidFill>
                <a:ea typeface="宋体" panose="02010600030101010101" pitchFamily="2" charset="-122"/>
                <a:cs typeface="宋体" panose="02010600030101010101" pitchFamily="2" charset="-122"/>
              </a:rPr>
              <a:t>2</a:t>
            </a:r>
            <a:endParaRPr kumimoji="1" lang="zh-CN" altLang="en-US" dirty="0">
              <a:solidFill>
                <a:schemeClr val="tx1"/>
              </a:solidFill>
              <a:ea typeface="宋体" panose="02010600030101010101" pitchFamily="2" charset="-122"/>
              <a:cs typeface="宋体" panose="02010600030101010101" pitchFamily="2" charset="-122"/>
            </a:endParaRPr>
          </a:p>
        </p:txBody>
      </p:sp>
      <p:sp>
        <p:nvSpPr>
          <p:cNvPr id="19" name="圆角矩形 18"/>
          <p:cNvSpPr/>
          <p:nvPr/>
        </p:nvSpPr>
        <p:spPr>
          <a:xfrm>
            <a:off x="6201683" y="2867823"/>
            <a:ext cx="1296144" cy="453650"/>
          </a:xfrm>
          <a:prstGeom prst="roundRect">
            <a:avLst/>
          </a:prstGeom>
          <a:solidFill>
            <a:schemeClr val="accent6">
              <a:lumMod val="20000"/>
              <a:lumOff val="80000"/>
            </a:schemeClr>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宋体" panose="02010600030101010101" pitchFamily="2" charset="-122"/>
                <a:cs typeface="宋体" panose="02010600030101010101" pitchFamily="2" charset="-122"/>
              </a:rPr>
              <a:t>Charter</a:t>
            </a:r>
            <a:r>
              <a:rPr kumimoji="1" lang="zh-CN" altLang="en-US" dirty="0">
                <a:solidFill>
                  <a:schemeClr val="tx1"/>
                </a:solidFill>
                <a:ea typeface="宋体" panose="02010600030101010101" pitchFamily="2" charset="-122"/>
                <a:cs typeface="宋体" panose="02010600030101010101" pitchFamily="2" charset="-122"/>
              </a:rPr>
              <a:t> </a:t>
            </a:r>
            <a:r>
              <a:rPr kumimoji="1" lang="zh-CN" altLang="zh-CN" dirty="0">
                <a:solidFill>
                  <a:schemeClr val="tx1"/>
                </a:solidFill>
                <a:ea typeface="宋体" panose="02010600030101010101" pitchFamily="2" charset="-122"/>
                <a:cs typeface="宋体" panose="02010600030101010101" pitchFamily="2" charset="-122"/>
              </a:rPr>
              <a:t>m</a:t>
            </a:r>
            <a:endParaRPr kumimoji="1" lang="en-US" altLang="zh-CN" dirty="0">
              <a:solidFill>
                <a:schemeClr val="tx1"/>
              </a:solidFill>
              <a:ea typeface="宋体" panose="02010600030101010101" pitchFamily="2" charset="-122"/>
              <a:cs typeface="宋体" panose="02010600030101010101" pitchFamily="2" charset="-122"/>
            </a:endParaRPr>
          </a:p>
        </p:txBody>
      </p:sp>
      <p:sp>
        <p:nvSpPr>
          <p:cNvPr id="20" name="圆角矩形 19"/>
          <p:cNvSpPr/>
          <p:nvPr/>
        </p:nvSpPr>
        <p:spPr>
          <a:xfrm>
            <a:off x="3414973" y="3722817"/>
            <a:ext cx="2462674" cy="453650"/>
          </a:xfrm>
          <a:prstGeom prst="roundRect">
            <a:avLst/>
          </a:prstGeom>
          <a:solidFill>
            <a:schemeClr val="accent6">
              <a:lumMod val="20000"/>
              <a:lumOff val="80000"/>
            </a:schemeClr>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ea typeface="宋体" panose="02010600030101010101" pitchFamily="2" charset="-122"/>
                <a:cs typeface="宋体" panose="02010600030101010101" pitchFamily="2" charset="-122"/>
              </a:rPr>
              <a:t>Time-Box</a:t>
            </a:r>
            <a:r>
              <a:rPr kumimoji="1" lang="zh-CN" altLang="en-US" dirty="0">
                <a:solidFill>
                  <a:schemeClr val="tx1"/>
                </a:solidFill>
                <a:ea typeface="宋体" panose="02010600030101010101" pitchFamily="2" charset="-122"/>
                <a:cs typeface="宋体" panose="02010600030101010101" pitchFamily="2" charset="-122"/>
              </a:rPr>
              <a:t> </a:t>
            </a:r>
            <a:r>
              <a:rPr kumimoji="1" lang="en-US" altLang="zh-CN" dirty="0">
                <a:solidFill>
                  <a:schemeClr val="tx1"/>
                </a:solidFill>
                <a:ea typeface="宋体" panose="02010600030101010101" pitchFamily="2" charset="-122"/>
                <a:cs typeface="宋体" panose="02010600030101010101" pitchFamily="2" charset="-122"/>
              </a:rPr>
              <a:t>=</a:t>
            </a:r>
            <a:r>
              <a:rPr kumimoji="1" lang="zh-CN" altLang="en-US" dirty="0">
                <a:solidFill>
                  <a:schemeClr val="tx1"/>
                </a:solidFill>
                <a:ea typeface="宋体" panose="02010600030101010101" pitchFamily="2" charset="-122"/>
                <a:cs typeface="宋体" panose="02010600030101010101" pitchFamily="2" charset="-122"/>
              </a:rPr>
              <a:t> </a:t>
            </a:r>
            <a:r>
              <a:rPr kumimoji="1" lang="en-US" altLang="zh-CN" dirty="0">
                <a:solidFill>
                  <a:schemeClr val="tx1"/>
                </a:solidFill>
                <a:ea typeface="宋体" panose="02010600030101010101" pitchFamily="2" charset="-122"/>
                <a:cs typeface="宋体" panose="02010600030101010101" pitchFamily="2" charset="-122"/>
              </a:rPr>
              <a:t>Session</a:t>
            </a:r>
            <a:endParaRPr kumimoji="1" lang="zh-CN" altLang="en-US" dirty="0">
              <a:solidFill>
                <a:schemeClr val="tx1"/>
              </a:solidFill>
              <a:ea typeface="宋体" panose="02010600030101010101" pitchFamily="2" charset="-122"/>
              <a:cs typeface="宋体" panose="02010600030101010101" pitchFamily="2" charset="-122"/>
            </a:endParaRPr>
          </a:p>
        </p:txBody>
      </p:sp>
      <p:sp>
        <p:nvSpPr>
          <p:cNvPr id="21" name="圆角矩形 20"/>
          <p:cNvSpPr/>
          <p:nvPr/>
        </p:nvSpPr>
        <p:spPr>
          <a:xfrm>
            <a:off x="4970346" y="4342508"/>
            <a:ext cx="1555373" cy="453650"/>
          </a:xfrm>
          <a:prstGeom prst="roundRect">
            <a:avLst/>
          </a:prstGeom>
          <a:solidFill>
            <a:schemeClr val="accent6">
              <a:lumMod val="20000"/>
              <a:lumOff val="80000"/>
            </a:schemeClr>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ea typeface="宋体" panose="02010600030101010101" pitchFamily="2" charset="-122"/>
                <a:cs typeface="宋体" panose="02010600030101010101" pitchFamily="2" charset="-122"/>
              </a:rPr>
              <a:t>追加</a:t>
            </a:r>
            <a:r>
              <a:rPr kumimoji="1" lang="en-US" altLang="zh-CN" dirty="0">
                <a:solidFill>
                  <a:schemeClr val="tx1"/>
                </a:solidFill>
                <a:ea typeface="宋体" panose="02010600030101010101" pitchFamily="2" charset="-122"/>
                <a:cs typeface="宋体" panose="02010600030101010101" pitchFamily="2" charset="-122"/>
              </a:rPr>
              <a:t>Session</a:t>
            </a:r>
            <a:endParaRPr kumimoji="1" lang="zh-CN" altLang="en-US" dirty="0">
              <a:solidFill>
                <a:schemeClr val="tx1"/>
              </a:solidFill>
              <a:ea typeface="宋体" panose="02010600030101010101" pitchFamily="2" charset="-122"/>
              <a:cs typeface="宋体" panose="02010600030101010101" pitchFamily="2" charset="-122"/>
            </a:endParaRPr>
          </a:p>
        </p:txBody>
      </p:sp>
      <p:sp>
        <p:nvSpPr>
          <p:cNvPr id="4" name="右大括号 3"/>
          <p:cNvSpPr/>
          <p:nvPr/>
        </p:nvSpPr>
        <p:spPr bwMode="auto">
          <a:xfrm rot="16200000">
            <a:off x="4484292" y="-858592"/>
            <a:ext cx="453650" cy="5054962"/>
          </a:xfrm>
          <a:prstGeom prst="rightBrace">
            <a:avLst>
              <a:gd name="adj1" fmla="val 27930"/>
              <a:gd name="adj2" fmla="val 50000"/>
            </a:avLst>
          </a:prstGeom>
          <a:no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lstStyle/>
          <a:p>
            <a:endParaRPr lang="zh-CN" altLang="en-US" sz="1620"/>
          </a:p>
        </p:txBody>
      </p:sp>
      <p:sp>
        <p:nvSpPr>
          <p:cNvPr id="22" name="右大括号 21"/>
          <p:cNvSpPr/>
          <p:nvPr/>
        </p:nvSpPr>
        <p:spPr bwMode="auto">
          <a:xfrm rot="16200000">
            <a:off x="4678714" y="567167"/>
            <a:ext cx="453650" cy="4147661"/>
          </a:xfrm>
          <a:prstGeom prst="rightBrace">
            <a:avLst>
              <a:gd name="adj1" fmla="val 27930"/>
              <a:gd name="adj2" fmla="val 40202"/>
            </a:avLst>
          </a:prstGeom>
          <a:no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lstStyle/>
          <a:p>
            <a:endParaRPr lang="zh-CN" altLang="en-US" sz="1620"/>
          </a:p>
        </p:txBody>
      </p:sp>
      <p:cxnSp>
        <p:nvCxnSpPr>
          <p:cNvPr id="11" name="直线箭头连接符 10"/>
          <p:cNvCxnSpPr>
            <a:stCxn id="14" idx="2"/>
            <a:endCxn id="20" idx="0"/>
          </p:cNvCxnSpPr>
          <p:nvPr/>
        </p:nvCxnSpPr>
        <p:spPr bwMode="auto">
          <a:xfrm>
            <a:off x="4646310" y="3321473"/>
            <a:ext cx="0" cy="401344"/>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3" name="肘形连接符 12"/>
          <p:cNvCxnSpPr>
            <a:stCxn id="20" idx="2"/>
            <a:endCxn id="21" idx="1"/>
          </p:cNvCxnSpPr>
          <p:nvPr/>
        </p:nvCxnSpPr>
        <p:spPr bwMode="auto">
          <a:xfrm rot="16200000" flipH="1">
            <a:off x="4611897" y="4210882"/>
            <a:ext cx="392865" cy="324036"/>
          </a:xfrm>
          <a:prstGeom prst="bentConnector2">
            <a:avLst/>
          </a:prstGeom>
          <a:solidFill>
            <a:schemeClr val="accent1"/>
          </a:solidFill>
          <a:ln w="9525" cap="flat" cmpd="sng" algn="ctr">
            <a:solidFill>
              <a:schemeClr val="tx1"/>
            </a:solidFill>
            <a:prstDash val="solid"/>
            <a:round/>
            <a:headEnd type="none" w="med" len="med"/>
            <a:tailEnd type="arrow"/>
          </a:ln>
          <a:effectLst/>
        </p:spPr>
      </p:cxnSp>
      <p:grpSp>
        <p:nvGrpSpPr>
          <p:cNvPr id="16" name="组 15"/>
          <p:cNvGrpSpPr/>
          <p:nvPr/>
        </p:nvGrpSpPr>
        <p:grpSpPr>
          <a:xfrm>
            <a:off x="822686" y="2804511"/>
            <a:ext cx="1517002" cy="1582785"/>
            <a:chOff x="565024" y="3358654"/>
            <a:chExt cx="1685558" cy="1758650"/>
          </a:xfrm>
        </p:grpSpPr>
        <p:sp>
          <p:nvSpPr>
            <p:cNvPr id="10" name="左大括号 9"/>
            <p:cNvSpPr/>
            <p:nvPr/>
          </p:nvSpPr>
          <p:spPr bwMode="auto">
            <a:xfrm>
              <a:off x="1687814" y="3358654"/>
              <a:ext cx="562768" cy="1758650"/>
            </a:xfrm>
            <a:prstGeom prst="leftBrace">
              <a:avLst>
                <a:gd name="adj1" fmla="val 21478"/>
                <a:gd name="adj2" fmla="val 50000"/>
              </a:avLst>
            </a:prstGeom>
            <a:noFill/>
            <a:ln w="28575" cap="flat" cmpd="sng" algn="ctr">
              <a:solidFill>
                <a:schemeClr val="accent2">
                  <a:lumMod val="75000"/>
                </a:schemeClr>
              </a:solidFill>
              <a:prstDash val="solid"/>
              <a:round/>
              <a:headEnd type="none" w="med" len="med"/>
              <a:tailEnd type="none" w="med" len="med"/>
            </a:ln>
            <a:effectLst/>
          </p:spPr>
          <p:txBody>
            <a:bodyPr vert="horz" wrap="square" lIns="82296" tIns="41148" rIns="82296" bIns="41148" numCol="1" rtlCol="0" anchor="t" anchorCtr="0" compatLnSpc="1"/>
            <a:lstStyle/>
            <a:p>
              <a:endParaRPr kumimoji="1" lang="zh-CN" altLang="en-US" sz="1620">
                <a:latin typeface="Calibri" panose="020F0502020204030204" pitchFamily="34" charset="0"/>
                <a:ea typeface="宋体" panose="02010600030101010101" pitchFamily="2" charset="-122"/>
                <a:cs typeface="宋体" panose="02010600030101010101" pitchFamily="2" charset="-122"/>
              </a:endParaRPr>
            </a:p>
          </p:txBody>
        </p:sp>
        <p:sp>
          <p:nvSpPr>
            <p:cNvPr id="12" name="矩形 11"/>
            <p:cNvSpPr/>
            <p:nvPr/>
          </p:nvSpPr>
          <p:spPr>
            <a:xfrm>
              <a:off x="565024" y="3780730"/>
              <a:ext cx="1263481" cy="964367"/>
            </a:xfrm>
            <a:prstGeom prst="rect">
              <a:avLst/>
            </a:prstGeom>
          </p:spPr>
          <p:txBody>
            <a:bodyPr wrap="square">
              <a:spAutoFit/>
            </a:bodyPr>
            <a:lstStyle/>
            <a:p>
              <a:r>
                <a:rPr lang="en-US" altLang="zh-CN" sz="2520" dirty="0">
                  <a:solidFill>
                    <a:schemeClr val="accent2">
                      <a:lumMod val="75000"/>
                    </a:schemeClr>
                  </a:solidFill>
                </a:rPr>
                <a:t>test</a:t>
              </a:r>
              <a:r>
                <a:rPr lang="zh-CN" altLang="en-US" sz="2520" dirty="0">
                  <a:solidFill>
                    <a:schemeClr val="accent2">
                      <a:lumMod val="75000"/>
                    </a:schemeClr>
                  </a:solidFill>
                </a:rPr>
                <a:t> </a:t>
              </a:r>
              <a:r>
                <a:rPr lang="en-US" altLang="zh-CN" sz="2520" dirty="0">
                  <a:solidFill>
                    <a:schemeClr val="accent2">
                      <a:lumMod val="75000"/>
                    </a:schemeClr>
                  </a:solidFill>
                </a:rPr>
                <a:t>suite</a:t>
              </a:r>
              <a:endParaRPr lang="zh-CN" altLang="en-US" sz="2520" dirty="0">
                <a:solidFill>
                  <a:schemeClr val="accent2">
                    <a:lumMod val="75000"/>
                  </a:schemeClr>
                </a:solidFill>
              </a:endParaRPr>
            </a:p>
          </p:txBody>
        </p:sp>
      </p:grpSp>
      <p:sp>
        <p:nvSpPr>
          <p:cNvPr id="23" name="矩形 22"/>
          <p:cNvSpPr/>
          <p:nvPr/>
        </p:nvSpPr>
        <p:spPr>
          <a:xfrm>
            <a:off x="476207" y="1960522"/>
            <a:ext cx="646331" cy="369332"/>
          </a:xfrm>
          <a:prstGeom prst="rect">
            <a:avLst/>
          </a:prstGeom>
        </p:spPr>
        <p:txBody>
          <a:bodyPr wrap="none">
            <a:spAutoFit/>
          </a:bodyPr>
          <a:lstStyle/>
          <a:p>
            <a:r>
              <a:rPr lang="zh-CN" altLang="en-US" dirty="0">
                <a:solidFill>
                  <a:srgbClr val="FF0000"/>
                </a:solidFill>
              </a:rPr>
              <a:t>目标</a:t>
            </a:r>
            <a:endParaRPr lang="zh-CN" altLang="en-US" dirty="0">
              <a:solidFill>
                <a:srgbClr val="FF0000"/>
              </a:solidFill>
            </a:endParaRPr>
          </a:p>
        </p:txBody>
      </p:sp>
      <p:sp>
        <p:nvSpPr>
          <p:cNvPr id="24" name="矩形 23"/>
          <p:cNvSpPr/>
          <p:nvPr/>
        </p:nvSpPr>
        <p:spPr>
          <a:xfrm>
            <a:off x="466704" y="2867822"/>
            <a:ext cx="646331" cy="369332"/>
          </a:xfrm>
          <a:prstGeom prst="rect">
            <a:avLst/>
          </a:prstGeom>
        </p:spPr>
        <p:txBody>
          <a:bodyPr wrap="none">
            <a:spAutoFit/>
          </a:bodyPr>
          <a:lstStyle/>
          <a:p>
            <a:r>
              <a:rPr lang="zh-CN" altLang="en-US" dirty="0">
                <a:solidFill>
                  <a:srgbClr val="FF0000"/>
                </a:solidFill>
              </a:rPr>
              <a:t>任务</a:t>
            </a:r>
            <a:endParaRPr lang="zh-CN" altLang="en-US" dirty="0">
              <a:solidFill>
                <a:srgbClr val="FF000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down)">
                                      <p:cBhvr>
                                        <p:cTn id="16" dur="500"/>
                                        <p:tgtEl>
                                          <p:spTgt spid="9"/>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down)">
                                      <p:cBhvr>
                                        <p:cTn id="20" dur="500"/>
                                        <p:tgtEl>
                                          <p:spTgt spid="5"/>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ppt_y</p:attrName>
                                        </p:attrNameLst>
                                      </p:cBhvr>
                                      <p:tavLst>
                                        <p:tav tm="0">
                                          <p:val>
                                            <p:strVal val="#ppt_y-#ppt_h*1.125000"/>
                                          </p:val>
                                        </p:tav>
                                        <p:tav tm="100000">
                                          <p:val>
                                            <p:strVal val="#ppt_y"/>
                                          </p:val>
                                        </p:tav>
                                      </p:tavLst>
                                    </p:anim>
                                    <p:animEffect transition="in" filter="wipe(down)">
                                      <p:cBhvr>
                                        <p:cTn id="24" dur="500"/>
                                        <p:tgtEl>
                                          <p:spTgt spid="4"/>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p:tgtEl>
                                          <p:spTgt spid="23"/>
                                        </p:tgtEl>
                                        <p:attrNameLst>
                                          <p:attrName>ppt_y</p:attrName>
                                        </p:attrNameLst>
                                      </p:cBhvr>
                                      <p:tavLst>
                                        <p:tav tm="0">
                                          <p:val>
                                            <p:strVal val="#ppt_y-#ppt_h*1.125000"/>
                                          </p:val>
                                        </p:tav>
                                        <p:tav tm="100000">
                                          <p:val>
                                            <p:strVal val="#ppt_y"/>
                                          </p:val>
                                        </p:tav>
                                      </p:tavLst>
                                    </p:anim>
                                    <p:animEffect transition="in" filter="wipe(down)">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ppt_y</p:attrName>
                                        </p:attrNameLst>
                                      </p:cBhvr>
                                      <p:tavLst>
                                        <p:tav tm="0">
                                          <p:val>
                                            <p:strVal val="#ppt_y-#ppt_h*1.125000"/>
                                          </p:val>
                                        </p:tav>
                                        <p:tav tm="100000">
                                          <p:val>
                                            <p:strVal val="#ppt_y"/>
                                          </p:val>
                                        </p:tav>
                                      </p:tavLst>
                                    </p:anim>
                                    <p:animEffect transition="in" filter="wipe(down)">
                                      <p:cBhvr>
                                        <p:cTn id="34" dur="500"/>
                                        <p:tgtEl>
                                          <p:spTgt spid="15"/>
                                        </p:tgtEl>
                                      </p:cBhvr>
                                    </p:animEffect>
                                  </p:childTnLst>
                                </p:cTn>
                              </p:par>
                              <p:par>
                                <p:cTn id="35" presetID="12" presetClass="entr" presetSubtype="1"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p:tgtEl>
                                          <p:spTgt spid="18"/>
                                        </p:tgtEl>
                                        <p:attrNameLst>
                                          <p:attrName>ppt_y</p:attrName>
                                        </p:attrNameLst>
                                      </p:cBhvr>
                                      <p:tavLst>
                                        <p:tav tm="0">
                                          <p:val>
                                            <p:strVal val="#ppt_y-#ppt_h*1.125000"/>
                                          </p:val>
                                        </p:tav>
                                        <p:tav tm="100000">
                                          <p:val>
                                            <p:strVal val="#ppt_y"/>
                                          </p:val>
                                        </p:tav>
                                      </p:tavLst>
                                    </p:anim>
                                    <p:animEffect transition="in" filter="wipe(down)">
                                      <p:cBhvr>
                                        <p:cTn id="38" dur="500"/>
                                        <p:tgtEl>
                                          <p:spTgt spid="18"/>
                                        </p:tgtEl>
                                      </p:cBhvr>
                                    </p:animEffect>
                                  </p:childTnLst>
                                </p:cTn>
                              </p:par>
                              <p:par>
                                <p:cTn id="39" presetID="1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down)">
                                      <p:cBhvr>
                                        <p:cTn id="42" dur="500"/>
                                        <p:tgtEl>
                                          <p:spTgt spid="14"/>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p:tgtEl>
                                          <p:spTgt spid="19"/>
                                        </p:tgtEl>
                                        <p:attrNameLst>
                                          <p:attrName>ppt_y</p:attrName>
                                        </p:attrNameLst>
                                      </p:cBhvr>
                                      <p:tavLst>
                                        <p:tav tm="0">
                                          <p:val>
                                            <p:strVal val="#ppt_y-#ppt_h*1.125000"/>
                                          </p:val>
                                        </p:tav>
                                        <p:tav tm="100000">
                                          <p:val>
                                            <p:strVal val="#ppt_y"/>
                                          </p:val>
                                        </p:tav>
                                      </p:tavLst>
                                    </p:anim>
                                    <p:animEffect transition="in" filter="wipe(down)">
                                      <p:cBhvr>
                                        <p:cTn id="46" dur="500"/>
                                        <p:tgtEl>
                                          <p:spTgt spid="19"/>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p:tgtEl>
                                          <p:spTgt spid="22"/>
                                        </p:tgtEl>
                                        <p:attrNameLst>
                                          <p:attrName>ppt_y</p:attrName>
                                        </p:attrNameLst>
                                      </p:cBhvr>
                                      <p:tavLst>
                                        <p:tav tm="0">
                                          <p:val>
                                            <p:strVal val="#ppt_y-#ppt_h*1.125000"/>
                                          </p:val>
                                        </p:tav>
                                        <p:tav tm="100000">
                                          <p:val>
                                            <p:strVal val="#ppt_y"/>
                                          </p:val>
                                        </p:tav>
                                      </p:tavLst>
                                    </p:anim>
                                    <p:animEffect transition="in" filter="wipe(down)">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p:tgtEl>
                                          <p:spTgt spid="20"/>
                                        </p:tgtEl>
                                        <p:attrNameLst>
                                          <p:attrName>ppt_y</p:attrName>
                                        </p:attrNameLst>
                                      </p:cBhvr>
                                      <p:tavLst>
                                        <p:tav tm="0">
                                          <p:val>
                                            <p:strVal val="#ppt_y-#ppt_h*1.125000"/>
                                          </p:val>
                                        </p:tav>
                                        <p:tav tm="100000">
                                          <p:val>
                                            <p:strVal val="#ppt_y"/>
                                          </p:val>
                                        </p:tav>
                                      </p:tavLst>
                                    </p:anim>
                                    <p:animEffect transition="in" filter="wipe(down)">
                                      <p:cBhvr>
                                        <p:cTn id="56" dur="500"/>
                                        <p:tgtEl>
                                          <p:spTgt spid="20"/>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p:tgtEl>
                                          <p:spTgt spid="21"/>
                                        </p:tgtEl>
                                        <p:attrNameLst>
                                          <p:attrName>ppt_y</p:attrName>
                                        </p:attrNameLst>
                                      </p:cBhvr>
                                      <p:tavLst>
                                        <p:tav tm="0">
                                          <p:val>
                                            <p:strVal val="#ppt_y-#ppt_h*1.125000"/>
                                          </p:val>
                                        </p:tav>
                                        <p:tav tm="100000">
                                          <p:val>
                                            <p:strVal val="#ppt_y"/>
                                          </p:val>
                                        </p:tav>
                                      </p:tavLst>
                                    </p:anim>
                                    <p:animEffect transition="in" filter="wipe(down)">
                                      <p:cBhvr>
                                        <p:cTn id="60" dur="500"/>
                                        <p:tgtEl>
                                          <p:spTgt spid="21"/>
                                        </p:tgtEl>
                                      </p:cBhvr>
                                    </p:animEffect>
                                  </p:childTnLst>
                                </p:cTn>
                              </p:par>
                              <p:par>
                                <p:cTn id="61" presetID="12" presetClass="entr" presetSubtype="1"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p:tgtEl>
                                          <p:spTgt spid="11"/>
                                        </p:tgtEl>
                                        <p:attrNameLst>
                                          <p:attrName>ppt_y</p:attrName>
                                        </p:attrNameLst>
                                      </p:cBhvr>
                                      <p:tavLst>
                                        <p:tav tm="0">
                                          <p:val>
                                            <p:strVal val="#ppt_y-#ppt_h*1.125000"/>
                                          </p:val>
                                        </p:tav>
                                        <p:tav tm="100000">
                                          <p:val>
                                            <p:strVal val="#ppt_y"/>
                                          </p:val>
                                        </p:tav>
                                      </p:tavLst>
                                    </p:anim>
                                    <p:animEffect transition="in" filter="wipe(down)">
                                      <p:cBhvr>
                                        <p:cTn id="64" dur="500"/>
                                        <p:tgtEl>
                                          <p:spTgt spid="11"/>
                                        </p:tgtEl>
                                      </p:cBhvr>
                                    </p:animEffect>
                                  </p:childTnLst>
                                </p:cTn>
                              </p:par>
                              <p:par>
                                <p:cTn id="65" presetID="12" presetClass="entr" presetSubtype="1"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p:tgtEl>
                                          <p:spTgt spid="13"/>
                                        </p:tgtEl>
                                        <p:attrNameLst>
                                          <p:attrName>ppt_y</p:attrName>
                                        </p:attrNameLst>
                                      </p:cBhvr>
                                      <p:tavLst>
                                        <p:tav tm="0">
                                          <p:val>
                                            <p:strVal val="#ppt_y-#ppt_h*1.125000"/>
                                          </p:val>
                                        </p:tav>
                                        <p:tav tm="100000">
                                          <p:val>
                                            <p:strVal val="#ppt_y"/>
                                          </p:val>
                                        </p:tav>
                                      </p:tavLst>
                                    </p:anim>
                                    <p:animEffect transition="in" filter="wipe(down)">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dissolve">
                                      <p:cBhvr>
                                        <p:cTn id="73" dur="500"/>
                                        <p:tgtEl>
                                          <p:spTgt spid="24"/>
                                        </p:tgtEl>
                                      </p:cBhvr>
                                    </p:animEffect>
                                  </p:childTnLst>
                                </p:cTn>
                              </p:par>
                            </p:childTnLst>
                          </p:cTn>
                        </p:par>
                        <p:par>
                          <p:cTn id="74" fill="hold">
                            <p:stCondLst>
                              <p:cond delay="500"/>
                            </p:stCondLst>
                            <p:childTnLst>
                              <p:par>
                                <p:cTn id="75" presetID="12" presetClass="entr" presetSubtype="8" fill="hold" nodeType="after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p:tgtEl>
                                          <p:spTgt spid="16"/>
                                        </p:tgtEl>
                                        <p:attrNameLst>
                                          <p:attrName>ppt_x</p:attrName>
                                        </p:attrNameLst>
                                      </p:cBhvr>
                                      <p:tavLst>
                                        <p:tav tm="0">
                                          <p:val>
                                            <p:strVal val="#ppt_x-#ppt_w*1.125000"/>
                                          </p:val>
                                        </p:tav>
                                        <p:tav tm="100000">
                                          <p:val>
                                            <p:strVal val="#ppt_x"/>
                                          </p:val>
                                        </p:tav>
                                      </p:tavLst>
                                    </p:anim>
                                    <p:animEffect transition="in" filter="wipe(right)">
                                      <p:cBhvr>
                                        <p:cTn id="7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5" grpId="0"/>
      <p:bldP spid="15" grpId="0" bldLvl="0" animBg="1"/>
      <p:bldP spid="18" grpId="0"/>
      <p:bldP spid="14" grpId="0" bldLvl="0" animBg="1"/>
      <p:bldP spid="19" grpId="0" bldLvl="0" animBg="1"/>
      <p:bldP spid="20" grpId="0" bldLvl="0" animBg="1"/>
      <p:bldP spid="21" grpId="0" bldLvl="0" animBg="1"/>
      <p:bldP spid="4" grpId="0" bldLvl="0" animBg="1"/>
      <p:bldP spid="22" grpId="0" bldLvl="0" animBg="1"/>
      <p:bldP spid="23" grpId="0"/>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103313"/>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Charter 清晰指导Session执行任务（Mission）：要测什么、怎么测试（强调策略，不是详细测试步骤）、寻找什么样的缺陷、哪些产品质量风险等</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可以看做一个或一组用例（User Case）的体现，相对用例（use case）的测试思路</a:t>
            </a:r>
            <a:endParaRPr lang="zh-CN" altLang="en-US" sz="2000" dirty="0">
              <a:latin typeface="微软雅黑" panose="020B0503020204020204" pitchFamily="34" charset="-122"/>
              <a:ea typeface="微软雅黑" panose="020B0503020204020204" pitchFamily="34" charset="-122"/>
            </a:endParaRPr>
          </a:p>
        </p:txBody>
      </p:sp>
      <p:sp>
        <p:nvSpPr>
          <p:cNvPr id="4" name="标题 3"/>
          <p:cNvSpPr/>
          <p:nvPr>
            <p:ph type="title"/>
          </p:nvPr>
        </p:nvSpPr>
        <p:spPr/>
        <p:txBody>
          <a:bodyPr/>
          <a:p>
            <a:r>
              <a:rPr kumimoji="1" lang="en-US" altLang="zh-CN" dirty="0">
                <a:sym typeface="+mn-ea"/>
              </a:rPr>
              <a:t>Charter</a:t>
            </a:r>
            <a:r>
              <a:rPr kumimoji="1" lang="en-US" altLang="en-US" dirty="0">
                <a:sym typeface="+mn-ea"/>
              </a:rPr>
              <a:t>：</a:t>
            </a:r>
            <a:r>
              <a:rPr kumimoji="1" lang="zh-CN" altLang="en-US" dirty="0">
                <a:sym typeface="+mn-ea"/>
              </a:rPr>
              <a:t>进一步明确测试范围和策略</a:t>
            </a:r>
            <a:endParaRPr lang="zh-CN" altLang="en-US"/>
          </a:p>
        </p:txBody>
      </p:sp>
      <p:sp>
        <p:nvSpPr>
          <p:cNvPr id="5" name="矩形 4"/>
          <p:cNvSpPr/>
          <p:nvPr>
            <p:custDataLst>
              <p:tags r:id="rId1"/>
            </p:custDataLst>
          </p:nvPr>
        </p:nvSpPr>
        <p:spPr>
          <a:xfrm>
            <a:off x="1655676" y="3513286"/>
            <a:ext cx="6221491" cy="1149867"/>
          </a:xfrm>
          <a:prstGeom prst="rect">
            <a:avLst/>
          </a:prstGeom>
          <a:solidFill>
            <a:schemeClr val="accent2">
              <a:lumMod val="20000"/>
              <a:lumOff val="80000"/>
            </a:schemeClr>
          </a:solidFill>
        </p:spPr>
        <p:txBody>
          <a:bodyPr wrap="square">
            <a:spAutoFit/>
          </a:bodyPr>
          <a:p>
            <a:pPr algn="ctr">
              <a:lnSpc>
                <a:spcPct val="130000"/>
              </a:lnSpc>
            </a:pPr>
            <a:r>
              <a:rPr lang="zh-CN" altLang="en-US" dirty="0">
                <a:solidFill>
                  <a:srgbClr val="0070C0"/>
                </a:solidFill>
                <a:latin typeface="Yuanti SC" charset="-122"/>
                <a:ea typeface="Yuanti SC" charset="-122"/>
              </a:rPr>
              <a:t>示例</a:t>
            </a:r>
            <a:endParaRPr lang="en-US" altLang="zh-CN" dirty="0">
              <a:solidFill>
                <a:srgbClr val="0070C0"/>
              </a:solidFill>
              <a:latin typeface="Yuanti SC" charset="-122"/>
              <a:ea typeface="Yuanti SC" charset="-122"/>
            </a:endParaRPr>
          </a:p>
          <a:p>
            <a:pPr>
              <a:lnSpc>
                <a:spcPct val="130000"/>
              </a:lnSpc>
            </a:pPr>
            <a:r>
              <a:rPr lang="zh-CN" altLang="en-US" dirty="0">
                <a:solidFill>
                  <a:srgbClr val="0070C0"/>
                </a:solidFill>
                <a:latin typeface="Yuanti SC" charset="-122"/>
                <a:ea typeface="Yuanti SC" charset="-122"/>
              </a:rPr>
              <a:t>通过数据的多样性变化来测试 </a:t>
            </a:r>
            <a:r>
              <a:rPr lang="en-US" altLang="zh-CN" dirty="0">
                <a:solidFill>
                  <a:srgbClr val="0070C0"/>
                </a:solidFill>
                <a:latin typeface="Yuanti SC" charset="-122"/>
                <a:ea typeface="Yuanti SC" charset="-122"/>
              </a:rPr>
              <a:t>B </a:t>
            </a:r>
            <a:r>
              <a:rPr lang="zh-CN" altLang="en-US" dirty="0">
                <a:solidFill>
                  <a:srgbClr val="0070C0"/>
                </a:solidFill>
                <a:latin typeface="Yuanti SC" charset="-122"/>
                <a:ea typeface="Yuanti SC" charset="-122"/>
              </a:rPr>
              <a:t>流程对各种数据的容错能力</a:t>
            </a:r>
            <a:r>
              <a:rPr lang="en-US" altLang="zh-CN" dirty="0">
                <a:solidFill>
                  <a:srgbClr val="0070C0"/>
                </a:solidFill>
                <a:latin typeface="Yuanti SC" charset="-122"/>
                <a:ea typeface="Yuanti SC" charset="-122"/>
              </a:rPr>
              <a:t>;</a:t>
            </a:r>
            <a:endParaRPr lang="en-US" altLang="zh-CN" dirty="0">
              <a:solidFill>
                <a:srgbClr val="0070C0"/>
              </a:solidFill>
              <a:latin typeface="Yuanti SC" charset="-122"/>
              <a:ea typeface="Yuanti SC" charset="-122"/>
            </a:endParaRPr>
          </a:p>
          <a:p>
            <a:pPr>
              <a:lnSpc>
                <a:spcPct val="130000"/>
              </a:lnSpc>
            </a:pPr>
            <a:r>
              <a:rPr lang="zh-CN" altLang="en-US" dirty="0">
                <a:solidFill>
                  <a:srgbClr val="0070C0"/>
                </a:solidFill>
                <a:latin typeface="Yuanti SC" charset="-122"/>
                <a:ea typeface="Yuanti SC" charset="-122"/>
              </a:rPr>
              <a:t>通过检查 </a:t>
            </a:r>
            <a:r>
              <a:rPr lang="en-US" altLang="zh-CN" dirty="0">
                <a:solidFill>
                  <a:srgbClr val="0070C0"/>
                </a:solidFill>
                <a:latin typeface="Yuanti SC" charset="-122"/>
                <a:ea typeface="Yuanti SC" charset="-122"/>
              </a:rPr>
              <a:t>UI </a:t>
            </a:r>
            <a:r>
              <a:rPr lang="zh-CN" altLang="en-US" dirty="0">
                <a:solidFill>
                  <a:srgbClr val="0070C0"/>
                </a:solidFill>
                <a:latin typeface="Yuanti SC" charset="-122"/>
                <a:ea typeface="Yuanti SC" charset="-122"/>
              </a:rPr>
              <a:t>来测试 </a:t>
            </a:r>
            <a:r>
              <a:rPr lang="en-US" altLang="zh-CN" dirty="0">
                <a:solidFill>
                  <a:srgbClr val="0070C0"/>
                </a:solidFill>
                <a:latin typeface="Yuanti SC" charset="-122"/>
                <a:ea typeface="Yuanti SC" charset="-122"/>
              </a:rPr>
              <a:t>C </a:t>
            </a:r>
            <a:r>
              <a:rPr lang="zh-CN" altLang="en-US" dirty="0">
                <a:solidFill>
                  <a:srgbClr val="0070C0"/>
                </a:solidFill>
                <a:latin typeface="Yuanti SC" charset="-122"/>
                <a:ea typeface="Yuanti SC" charset="-122"/>
              </a:rPr>
              <a:t>模块是否符合 </a:t>
            </a:r>
            <a:r>
              <a:rPr lang="en-US" altLang="zh-CN" dirty="0">
                <a:solidFill>
                  <a:srgbClr val="0070C0"/>
                </a:solidFill>
                <a:latin typeface="Yuanti SC" charset="-122"/>
                <a:ea typeface="Yuanti SC" charset="-122"/>
              </a:rPr>
              <a:t>UI </a:t>
            </a:r>
            <a:r>
              <a:rPr lang="zh-CN" altLang="en-US" dirty="0">
                <a:solidFill>
                  <a:srgbClr val="0070C0"/>
                </a:solidFill>
                <a:latin typeface="Yuanti SC" charset="-122"/>
                <a:ea typeface="Yuanti SC" charset="-122"/>
              </a:rPr>
              <a:t>规范 </a:t>
            </a:r>
            <a:endParaRPr lang="zh-CN" altLang="en-US" dirty="0">
              <a:solidFill>
                <a:srgbClr val="0070C0"/>
              </a:solidFill>
              <a:latin typeface="Yuanti SC" charset="-122"/>
              <a:ea typeface="Yuanti SC" charset="-122"/>
            </a:endParaRPr>
          </a:p>
        </p:txBody>
      </p:sp>
      <p:sp>
        <p:nvSpPr>
          <p:cNvPr id="6" name="矩形 5"/>
          <p:cNvSpPr/>
          <p:nvPr>
            <p:custDataLst>
              <p:tags r:id="rId2"/>
            </p:custDataLst>
          </p:nvPr>
        </p:nvSpPr>
        <p:spPr>
          <a:xfrm>
            <a:off x="3925275" y="3088811"/>
            <a:ext cx="3383042" cy="424732"/>
          </a:xfrm>
          <a:prstGeom prst="rect">
            <a:avLst/>
          </a:prstGeom>
        </p:spPr>
        <p:txBody>
          <a:bodyPr wrap="none">
            <a:spAutoFit/>
          </a:bodyPr>
          <a:p>
            <a:r>
              <a:rPr lang="en-US" altLang="zh-CN" sz="2160" b="1" dirty="0">
                <a:solidFill>
                  <a:srgbClr val="953735"/>
                </a:solidFill>
              </a:rPr>
              <a:t>By testing ...through ... to ...</a:t>
            </a:r>
            <a:endParaRPr lang="zh-CN" altLang="en-US" sz="2160" b="1" dirty="0">
              <a:solidFill>
                <a:srgbClr val="953735"/>
              </a:solidFill>
            </a:endParaRPr>
          </a:p>
        </p:txBody>
      </p:sp>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68BECB6-6F87-4AA7-A36C-D5289AC9CF42}" type="slidenum">
              <a:rPr lang="en-US" altLang="zh-CN" smtClean="0"/>
            </a:fld>
            <a:endParaRPr lang="en-US" altLang="zh-CN" dirty="0"/>
          </a:p>
        </p:txBody>
      </p:sp>
      <p:sp>
        <p:nvSpPr>
          <p:cNvPr id="3" name="Title 153"/>
          <p:cNvSpPr txBox="1"/>
          <p:nvPr/>
        </p:nvSpPr>
        <p:spPr bwMode="auto">
          <a:xfrm>
            <a:off x="596868" y="374136"/>
            <a:ext cx="4433106" cy="449796"/>
          </a:xfrm>
          <a:prstGeom prst="rect">
            <a:avLst/>
          </a:prstGeom>
          <a:noFill/>
          <a:ln w="9525">
            <a:noFill/>
            <a:miter lim="800000"/>
          </a:ln>
          <a:effectLst/>
        </p:spPr>
        <p:txBody>
          <a:bodyPr vert="horz" wrap="square" lIns="68580" tIns="34290" rIns="68580" bIns="34290" numCol="1" anchor="ctr" anchorCtr="0" compatLnSpc="1"/>
          <a:lstStyle/>
          <a:p>
            <a:pPr defTabSz="685800">
              <a:lnSpc>
                <a:spcPct val="90000"/>
              </a:lnSpc>
              <a:spcBef>
                <a:spcPct val="0"/>
              </a:spcBef>
              <a:buClr>
                <a:schemeClr val="accent4"/>
              </a:buClr>
              <a:defRPr/>
            </a:pPr>
            <a:r>
              <a:rPr kumimoji="1" lang="en-US" altLang="zh-CN" sz="2800" b="1" dirty="0">
                <a:solidFill>
                  <a:srgbClr val="0070C0"/>
                </a:solidFill>
                <a:latin typeface="微软雅黑" panose="020B0503020204020204" pitchFamily="34" charset="-122"/>
                <a:ea typeface="微软雅黑" panose="020B0503020204020204" pitchFamily="34" charset="-122"/>
              </a:rPr>
              <a:t>Charter </a:t>
            </a:r>
            <a:r>
              <a:rPr kumimoji="1" lang="zh-CN" altLang="en-US" sz="2800" b="1" dirty="0">
                <a:solidFill>
                  <a:srgbClr val="0070C0"/>
                </a:solidFill>
                <a:latin typeface="微软雅黑" panose="020B0503020204020204" pitchFamily="34" charset="-122"/>
                <a:ea typeface="微软雅黑" panose="020B0503020204020204" pitchFamily="34" charset="-122"/>
              </a:rPr>
              <a:t>规范模板</a:t>
            </a:r>
            <a:endParaRPr kumimoji="1" lang="en-GB" altLang="en-US" sz="2800" b="1" dirty="0">
              <a:solidFill>
                <a:srgbClr val="0070C0"/>
              </a:solidFill>
              <a:latin typeface="微软雅黑" panose="020B0503020204020204" pitchFamily="34" charset="-122"/>
              <a:ea typeface="微软雅黑" panose="020B0503020204020204" pitchFamily="34" charset="-122"/>
            </a:endParaRPr>
          </a:p>
        </p:txBody>
      </p:sp>
      <p:sp>
        <p:nvSpPr>
          <p:cNvPr id="8" name="矩形 7"/>
          <p:cNvSpPr/>
          <p:nvPr/>
        </p:nvSpPr>
        <p:spPr>
          <a:xfrm>
            <a:off x="1461255" y="1275606"/>
            <a:ext cx="1846582" cy="3317383"/>
          </a:xfrm>
          <a:prstGeom prst="rect">
            <a:avLst/>
          </a:prstGeom>
        </p:spPr>
        <p:txBody>
          <a:bodyPr wrap="square">
            <a:spAutoFit/>
          </a:bodyPr>
          <a:lstStyle/>
          <a:p>
            <a:pPr marL="257175" indent="-257175">
              <a:lnSpc>
                <a:spcPct val="120000"/>
              </a:lnSpc>
              <a:spcBef>
                <a:spcPct val="30000"/>
              </a:spcBef>
              <a:buClr>
                <a:srgbClr val="91AC4E"/>
              </a:buClr>
              <a:buSzPct val="80000"/>
              <a:buFont typeface="Wingdings" panose="05000000000000000000" pitchFamily="2" charset="2"/>
              <a:buChar char="p"/>
              <a:defRPr/>
            </a:pPr>
            <a:r>
              <a:rPr lang="zh-CN" altLang="en-US" dirty="0">
                <a:latin typeface="Yuanti SC" charset="-122"/>
                <a:ea typeface="Yuanti SC" charset="-122"/>
              </a:rPr>
              <a:t>角色</a:t>
            </a:r>
            <a:r>
              <a:rPr lang="en-US" altLang="zh-CN" dirty="0">
                <a:latin typeface="Yuanti SC" charset="-122"/>
                <a:ea typeface="Yuanti SC" charset="-122"/>
              </a:rPr>
              <a:t>/</a:t>
            </a:r>
            <a:r>
              <a:rPr lang="zh-CN" altLang="en-US" dirty="0">
                <a:latin typeface="Yuanti SC" charset="-122"/>
                <a:ea typeface="Yuanti SC" charset="-122"/>
              </a:rPr>
              <a:t>主题</a:t>
            </a:r>
            <a:endParaRPr lang="en-US" altLang="zh-CN" dirty="0">
              <a:latin typeface="Yuanti SC" charset="-122"/>
              <a:ea typeface="Yuanti SC" charset="-122"/>
            </a:endParaRPr>
          </a:p>
          <a:p>
            <a:pPr marL="257175" indent="-257175">
              <a:lnSpc>
                <a:spcPct val="120000"/>
              </a:lnSpc>
              <a:spcBef>
                <a:spcPct val="30000"/>
              </a:spcBef>
              <a:buClr>
                <a:srgbClr val="91AC4E"/>
              </a:buClr>
              <a:buSzPct val="80000"/>
              <a:buFont typeface="Wingdings" panose="05000000000000000000" pitchFamily="2" charset="2"/>
              <a:buChar char="p"/>
              <a:defRPr/>
            </a:pPr>
            <a:r>
              <a:rPr lang="zh-CN" altLang="en-US" dirty="0">
                <a:latin typeface="Yuanti SC" charset="-122"/>
                <a:ea typeface="Yuanti SC" charset="-122"/>
              </a:rPr>
              <a:t>测试目标</a:t>
            </a:r>
            <a:endParaRPr lang="en-US" altLang="zh-CN" dirty="0">
              <a:latin typeface="Yuanti SC" charset="-122"/>
              <a:ea typeface="Yuanti SC" charset="-122"/>
            </a:endParaRPr>
          </a:p>
          <a:p>
            <a:pPr marL="257175" indent="-257175">
              <a:lnSpc>
                <a:spcPct val="120000"/>
              </a:lnSpc>
              <a:spcBef>
                <a:spcPct val="30000"/>
              </a:spcBef>
              <a:buClr>
                <a:srgbClr val="91AC4E"/>
              </a:buClr>
              <a:buSzPct val="80000"/>
              <a:buFont typeface="Wingdings" panose="05000000000000000000" pitchFamily="2" charset="2"/>
              <a:buChar char="p"/>
              <a:defRPr/>
            </a:pPr>
            <a:r>
              <a:rPr lang="zh-CN" altLang="en-US" dirty="0">
                <a:latin typeface="Yuanti SC" charset="-122"/>
                <a:ea typeface="Yuanti SC" charset="-122"/>
              </a:rPr>
              <a:t>优先级</a:t>
            </a:r>
            <a:endParaRPr lang="en-US" altLang="zh-CN" dirty="0">
              <a:latin typeface="Yuanti SC" charset="-122"/>
              <a:ea typeface="Yuanti SC" charset="-122"/>
            </a:endParaRPr>
          </a:p>
          <a:p>
            <a:pPr marL="257175" indent="-257175">
              <a:lnSpc>
                <a:spcPct val="120000"/>
              </a:lnSpc>
              <a:spcBef>
                <a:spcPct val="30000"/>
              </a:spcBef>
              <a:buClr>
                <a:srgbClr val="91AC4E"/>
              </a:buClr>
              <a:buSzPct val="80000"/>
              <a:buFont typeface="Wingdings" panose="05000000000000000000" pitchFamily="2" charset="2"/>
              <a:buChar char="p"/>
              <a:defRPr/>
            </a:pPr>
            <a:r>
              <a:rPr lang="zh-CN" altLang="en-US" dirty="0">
                <a:latin typeface="Yuanti SC" charset="-122"/>
                <a:ea typeface="Yuanti SC" charset="-122"/>
              </a:rPr>
              <a:t>参考</a:t>
            </a:r>
            <a:endParaRPr lang="en-US" altLang="zh-CN" dirty="0">
              <a:latin typeface="Yuanti SC" charset="-122"/>
              <a:ea typeface="Yuanti SC" charset="-122"/>
            </a:endParaRPr>
          </a:p>
          <a:p>
            <a:pPr marL="257175" indent="-257175">
              <a:lnSpc>
                <a:spcPct val="120000"/>
              </a:lnSpc>
              <a:spcBef>
                <a:spcPct val="30000"/>
              </a:spcBef>
              <a:buClr>
                <a:srgbClr val="91AC4E"/>
              </a:buClr>
              <a:buSzPct val="80000"/>
              <a:buFont typeface="Wingdings" panose="05000000000000000000" pitchFamily="2" charset="2"/>
              <a:buChar char="p"/>
              <a:defRPr/>
            </a:pPr>
            <a:r>
              <a:rPr lang="zh-CN" altLang="en-US" dirty="0">
                <a:latin typeface="Yuanti SC" charset="-122"/>
                <a:ea typeface="Yuanti SC" charset="-122"/>
              </a:rPr>
              <a:t>测试判断依据</a:t>
            </a:r>
            <a:endParaRPr lang="en-US" altLang="zh-CN" dirty="0">
              <a:latin typeface="Yuanti SC" charset="-122"/>
              <a:ea typeface="Yuanti SC" charset="-122"/>
            </a:endParaRPr>
          </a:p>
          <a:p>
            <a:pPr marL="257175" indent="-257175">
              <a:lnSpc>
                <a:spcPct val="120000"/>
              </a:lnSpc>
              <a:spcBef>
                <a:spcPct val="30000"/>
              </a:spcBef>
              <a:buClr>
                <a:srgbClr val="91AC4E"/>
              </a:buClr>
              <a:buSzPct val="80000"/>
              <a:buFont typeface="Wingdings" panose="05000000000000000000" pitchFamily="2" charset="2"/>
              <a:buChar char="p"/>
              <a:defRPr/>
            </a:pPr>
            <a:r>
              <a:rPr lang="zh-CN" altLang="en-US" dirty="0">
                <a:latin typeface="Yuanti SC" charset="-122"/>
                <a:ea typeface="Yuanti SC" charset="-122"/>
              </a:rPr>
              <a:t>环境配置</a:t>
            </a:r>
            <a:endParaRPr lang="en-US" altLang="zh-CN" dirty="0">
              <a:latin typeface="Yuanti SC" charset="-122"/>
              <a:ea typeface="Yuanti SC" charset="-122"/>
            </a:endParaRPr>
          </a:p>
          <a:p>
            <a:pPr marL="257175" indent="-257175">
              <a:lnSpc>
                <a:spcPct val="120000"/>
              </a:lnSpc>
              <a:spcBef>
                <a:spcPct val="30000"/>
              </a:spcBef>
              <a:buClr>
                <a:srgbClr val="91AC4E"/>
              </a:buClr>
              <a:buSzPct val="80000"/>
              <a:buFont typeface="Wingdings" panose="05000000000000000000" pitchFamily="2" charset="2"/>
              <a:buChar char="p"/>
              <a:defRPr/>
            </a:pPr>
            <a:r>
              <a:rPr lang="zh-CN" altLang="en-US" dirty="0">
                <a:latin typeface="Yuanti SC" charset="-122"/>
                <a:ea typeface="Yuanti SC" charset="-122"/>
              </a:rPr>
              <a:t>测试数据</a:t>
            </a:r>
            <a:endParaRPr lang="en-US" altLang="zh-CN" dirty="0">
              <a:latin typeface="Yuanti SC" charset="-122"/>
              <a:ea typeface="Yuanti SC" charset="-122"/>
            </a:endParaRPr>
          </a:p>
          <a:p>
            <a:pPr marL="257175" indent="-257175">
              <a:lnSpc>
                <a:spcPct val="120000"/>
              </a:lnSpc>
              <a:spcBef>
                <a:spcPct val="30000"/>
              </a:spcBef>
              <a:buClr>
                <a:srgbClr val="91AC4E"/>
              </a:buClr>
              <a:buSzPct val="80000"/>
              <a:buFont typeface="Wingdings" panose="05000000000000000000" pitchFamily="2" charset="2"/>
              <a:buChar char="p"/>
              <a:defRPr/>
            </a:pPr>
            <a:r>
              <a:rPr lang="zh-CN" altLang="en-US" dirty="0">
                <a:latin typeface="Yuanti SC" charset="-122"/>
                <a:ea typeface="Yuanti SC" charset="-122"/>
              </a:rPr>
              <a:t>如何测试</a:t>
            </a:r>
            <a:endParaRPr lang="en-US" altLang="zh-CN" dirty="0">
              <a:latin typeface="Yuanti SC" charset="-122"/>
              <a:ea typeface="Yuanti SC" charset="-122"/>
            </a:endParaRPr>
          </a:p>
        </p:txBody>
      </p:sp>
      <p:sp>
        <p:nvSpPr>
          <p:cNvPr id="9" name="矩形 8"/>
          <p:cNvSpPr/>
          <p:nvPr/>
        </p:nvSpPr>
        <p:spPr>
          <a:xfrm>
            <a:off x="3729506" y="1405220"/>
            <a:ext cx="4536504" cy="3052054"/>
          </a:xfrm>
          <a:prstGeom prst="rect">
            <a:avLst/>
          </a:prstGeom>
          <a:solidFill>
            <a:schemeClr val="accent4">
              <a:lumMod val="20000"/>
              <a:lumOff val="80000"/>
            </a:schemeClr>
          </a:solidFill>
        </p:spPr>
        <p:txBody>
          <a:bodyPr wrap="square">
            <a:spAutoFit/>
          </a:bodyPr>
          <a:lstStyle/>
          <a:p>
            <a:pPr>
              <a:lnSpc>
                <a:spcPct val="120000"/>
              </a:lnSpc>
              <a:spcBef>
                <a:spcPct val="30000"/>
              </a:spcBef>
              <a:buClr>
                <a:srgbClr val="91AC4E"/>
              </a:buClr>
              <a:buSzPct val="80000"/>
              <a:defRPr/>
            </a:pPr>
            <a:r>
              <a:rPr lang="zh-CN" altLang="en-US" sz="1500" b="1" dirty="0"/>
              <a:t>去哪儿</a:t>
            </a:r>
            <a:r>
              <a:rPr lang="en-US" altLang="zh-CN" sz="1500" b="1" dirty="0"/>
              <a:t>VIP</a:t>
            </a:r>
            <a:r>
              <a:rPr lang="zh-CN" altLang="en-US" sz="1500" b="1" dirty="0"/>
              <a:t>用户，“</a:t>
            </a:r>
            <a:r>
              <a:rPr lang="zh-CN" altLang="en-US" sz="1500" b="1" dirty="0">
                <a:solidFill>
                  <a:srgbClr val="0070C0"/>
                </a:solidFill>
              </a:rPr>
              <a:t>积分兑换</a:t>
            </a:r>
            <a:r>
              <a:rPr lang="zh-CN" altLang="en-US" sz="1500" b="1" dirty="0"/>
              <a:t>”功能测试</a:t>
            </a:r>
            <a:endParaRPr lang="en-US" altLang="zh-CN" sz="1500" b="1" dirty="0"/>
          </a:p>
          <a:p>
            <a:pPr marL="342900" indent="-342900">
              <a:lnSpc>
                <a:spcPct val="120000"/>
              </a:lnSpc>
              <a:spcBef>
                <a:spcPct val="30000"/>
              </a:spcBef>
              <a:buClr>
                <a:srgbClr val="91AC4E"/>
              </a:buClr>
              <a:buSzPct val="80000"/>
              <a:buFont typeface="+mj-ea"/>
              <a:buAutoNum type="circleNumDbPlain"/>
              <a:defRPr/>
            </a:pPr>
            <a:r>
              <a:rPr lang="zh-CN" altLang="en-US" sz="1500" dirty="0"/>
              <a:t>异常操作、互操作和大数据的测试</a:t>
            </a:r>
            <a:endParaRPr lang="en-US" altLang="zh-CN" sz="1500" dirty="0"/>
          </a:p>
          <a:p>
            <a:pPr marL="342900" indent="-342900">
              <a:lnSpc>
                <a:spcPct val="120000"/>
              </a:lnSpc>
              <a:spcBef>
                <a:spcPct val="30000"/>
              </a:spcBef>
              <a:buClr>
                <a:srgbClr val="91AC4E"/>
              </a:buClr>
              <a:buSzPct val="80000"/>
              <a:buFont typeface="+mj-ea"/>
              <a:buAutoNum type="circleNumDbPlain"/>
              <a:defRPr/>
            </a:pPr>
            <a:r>
              <a:rPr lang="zh-CN" altLang="en-US" sz="1500" dirty="0"/>
              <a:t>优先级一般</a:t>
            </a:r>
            <a:endParaRPr lang="en-US" altLang="zh-CN" sz="1500" dirty="0"/>
          </a:p>
          <a:p>
            <a:pPr marL="342900" indent="-342900">
              <a:lnSpc>
                <a:spcPct val="120000"/>
              </a:lnSpc>
              <a:spcBef>
                <a:spcPct val="30000"/>
              </a:spcBef>
              <a:buClr>
                <a:srgbClr val="91AC4E"/>
              </a:buClr>
              <a:buSzPct val="80000"/>
              <a:buFont typeface="+mj-ea"/>
              <a:buAutoNum type="circleNumDbPlain"/>
              <a:defRPr/>
            </a:pPr>
            <a:r>
              <a:rPr lang="zh-CN" altLang="en-US" sz="1500" dirty="0"/>
              <a:t>参考产品愿景、用户故事等文档</a:t>
            </a:r>
            <a:endParaRPr lang="en-US" altLang="zh-CN" sz="1500" dirty="0"/>
          </a:p>
          <a:p>
            <a:pPr marL="342900" indent="-342900">
              <a:lnSpc>
                <a:spcPct val="120000"/>
              </a:lnSpc>
              <a:spcBef>
                <a:spcPct val="30000"/>
              </a:spcBef>
              <a:buClr>
                <a:srgbClr val="91AC4E"/>
              </a:buClr>
              <a:buSzPct val="80000"/>
              <a:buFont typeface="+mj-ea"/>
              <a:buAutoNum type="circleNumDbPlain"/>
              <a:defRPr/>
            </a:pPr>
            <a:r>
              <a:rPr lang="zh-CN" altLang="en-US" sz="1500" dirty="0"/>
              <a:t>根据用户故事验收标准等判断</a:t>
            </a:r>
            <a:endParaRPr lang="en-US" altLang="zh-CN" sz="1500" dirty="0"/>
          </a:p>
          <a:p>
            <a:pPr marL="342900" indent="-342900">
              <a:lnSpc>
                <a:spcPct val="120000"/>
              </a:lnSpc>
              <a:spcBef>
                <a:spcPct val="30000"/>
              </a:spcBef>
              <a:buClr>
                <a:srgbClr val="91AC4E"/>
              </a:buClr>
              <a:buSzPct val="80000"/>
              <a:buFont typeface="+mj-ea"/>
              <a:buAutoNum type="circleNumDbPlain"/>
              <a:defRPr/>
            </a:pPr>
            <a:r>
              <a:rPr lang="en-US" altLang="zh-CN" sz="1500" dirty="0"/>
              <a:t>Windows/IE</a:t>
            </a:r>
            <a:r>
              <a:rPr lang="zh-CN" altLang="en-US" sz="1500" dirty="0"/>
              <a:t>、</a:t>
            </a:r>
            <a:r>
              <a:rPr lang="en-US" altLang="zh-CN" sz="1500" dirty="0"/>
              <a:t>Mac</a:t>
            </a:r>
            <a:r>
              <a:rPr lang="zh-CN" altLang="en-US" sz="1500" dirty="0"/>
              <a:t> </a:t>
            </a:r>
            <a:r>
              <a:rPr lang="en-US" altLang="zh-CN" sz="1500" dirty="0"/>
              <a:t>OS/Safari…</a:t>
            </a:r>
            <a:endParaRPr lang="en-US" altLang="zh-CN" sz="1500" dirty="0"/>
          </a:p>
          <a:p>
            <a:pPr marL="342900" indent="-342900">
              <a:lnSpc>
                <a:spcPct val="120000"/>
              </a:lnSpc>
              <a:spcBef>
                <a:spcPct val="30000"/>
              </a:spcBef>
              <a:buClr>
                <a:srgbClr val="91AC4E"/>
              </a:buClr>
              <a:buSzPct val="80000"/>
              <a:buFont typeface="+mj-ea"/>
              <a:buAutoNum type="circleNumDbPlain"/>
              <a:defRPr/>
            </a:pPr>
            <a:r>
              <a:rPr lang="zh-CN" altLang="en-US" sz="1500" dirty="0"/>
              <a:t>引用备份的测试数据库</a:t>
            </a:r>
            <a:endParaRPr lang="en-US" altLang="zh-CN" sz="1500" dirty="0"/>
          </a:p>
          <a:p>
            <a:pPr marL="342900" indent="-342900">
              <a:lnSpc>
                <a:spcPct val="120000"/>
              </a:lnSpc>
              <a:spcBef>
                <a:spcPct val="30000"/>
              </a:spcBef>
              <a:buClr>
                <a:srgbClr val="91AC4E"/>
              </a:buClr>
              <a:buSzPct val="80000"/>
              <a:buFont typeface="+mj-ea"/>
              <a:buAutoNum type="circleNumDbPlain"/>
              <a:defRPr/>
            </a:pPr>
            <a:r>
              <a:rPr lang="zh-CN" altLang="en-US" sz="1500" dirty="0"/>
              <a:t>登录、查询积分、去积分商场查询合适商品、兑换、物流选择、补充性支付等</a:t>
            </a:r>
            <a:endParaRPr lang="en-US" altLang="zh-CN" sz="1500" dirty="0"/>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68BECB6-6F87-4AA7-A36C-D5289AC9CF42}" type="slidenum">
              <a:rPr lang="en-US" altLang="zh-CN" smtClean="0"/>
            </a:fld>
            <a:endParaRPr lang="en-US" altLang="zh-CN"/>
          </a:p>
        </p:txBody>
      </p:sp>
      <p:sp>
        <p:nvSpPr>
          <p:cNvPr id="3" name="Title 153"/>
          <p:cNvSpPr txBox="1"/>
          <p:nvPr/>
        </p:nvSpPr>
        <p:spPr bwMode="auto">
          <a:xfrm>
            <a:off x="618552" y="340892"/>
            <a:ext cx="1915642" cy="449796"/>
          </a:xfrm>
          <a:prstGeom prst="rect">
            <a:avLst/>
          </a:prstGeom>
          <a:noFill/>
          <a:ln w="9525">
            <a:noFill/>
            <a:miter lim="800000"/>
          </a:ln>
          <a:effectLst/>
        </p:spPr>
        <p:txBody>
          <a:bodyPr vert="horz" wrap="square" lIns="68580" tIns="34290" rIns="68580" bIns="34290" numCol="1" anchor="ctr" anchorCtr="0" compatLnSpc="1"/>
          <a:lstStyle/>
          <a:p>
            <a:pPr defTabSz="685800">
              <a:lnSpc>
                <a:spcPct val="90000"/>
              </a:lnSpc>
              <a:spcBef>
                <a:spcPct val="0"/>
              </a:spcBef>
              <a:buClr>
                <a:schemeClr val="accent4"/>
              </a:buClr>
              <a:defRPr/>
            </a:pPr>
            <a:r>
              <a:rPr kumimoji="1" lang="zh-CN" altLang="en-US" sz="2800" b="1" dirty="0">
                <a:solidFill>
                  <a:srgbClr val="0070C0"/>
                </a:solidFill>
                <a:latin typeface="微软雅黑" panose="020B0503020204020204" pitchFamily="34" charset="-122"/>
                <a:ea typeface="微软雅黑" panose="020B0503020204020204" pitchFamily="34" charset="-122"/>
              </a:rPr>
              <a:t>示例</a:t>
            </a:r>
            <a:endParaRPr kumimoji="1" lang="en-GB" altLang="en-US" sz="2800" b="1" dirty="0">
              <a:solidFill>
                <a:srgbClr val="0070C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8401" y="1038212"/>
            <a:ext cx="8228399" cy="3825483"/>
          </a:xfrm>
          <a:prstGeom prst="rect">
            <a:avLst/>
          </a:prstGeom>
        </p:spPr>
      </p:pic>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768BECB6-6F87-4AA7-A36C-D5289AC9CF42}" type="slidenum">
              <a:rPr lang="en-US" altLang="zh-CN" smtClean="0"/>
            </a:fld>
            <a:endParaRPr lang="en-US" altLang="zh-CN" dirty="0"/>
          </a:p>
        </p:txBody>
      </p:sp>
      <p:sp>
        <p:nvSpPr>
          <p:cNvPr id="3" name="Title 153"/>
          <p:cNvSpPr txBox="1"/>
          <p:nvPr/>
        </p:nvSpPr>
        <p:spPr bwMode="auto">
          <a:xfrm>
            <a:off x="594602" y="338713"/>
            <a:ext cx="5314190" cy="449796"/>
          </a:xfrm>
          <a:prstGeom prst="rect">
            <a:avLst/>
          </a:prstGeom>
          <a:noFill/>
          <a:ln w="9525">
            <a:noFill/>
            <a:miter lim="800000"/>
          </a:ln>
          <a:effectLst/>
        </p:spPr>
        <p:txBody>
          <a:bodyPr vert="horz" wrap="square" lIns="68580" tIns="34290" rIns="68580" bIns="34290" numCol="1" anchor="ctr" anchorCtr="0" compatLnSpc="1"/>
          <a:lstStyle/>
          <a:p>
            <a:pPr defTabSz="685800">
              <a:lnSpc>
                <a:spcPct val="90000"/>
              </a:lnSpc>
              <a:spcBef>
                <a:spcPct val="0"/>
              </a:spcBef>
              <a:buClr>
                <a:schemeClr val="accent4"/>
              </a:buClr>
              <a:defRPr/>
            </a:pPr>
            <a:r>
              <a:rPr kumimoji="1" lang="zh-CN" altLang="en-US" sz="2800" b="1" dirty="0">
                <a:solidFill>
                  <a:srgbClr val="0070C0"/>
                </a:solidFill>
                <a:latin typeface="微软雅黑" panose="020B0503020204020204" pitchFamily="34" charset="-122"/>
                <a:ea typeface="微软雅黑" panose="020B0503020204020204" pitchFamily="34" charset="-122"/>
              </a:rPr>
              <a:t>结果报告：</a:t>
            </a:r>
            <a:r>
              <a:rPr kumimoji="1" lang="en-US" altLang="zh-CN" sz="2800" b="1" dirty="0">
                <a:solidFill>
                  <a:srgbClr val="0070C0"/>
                </a:solidFill>
                <a:latin typeface="微软雅黑" panose="020B0503020204020204" pitchFamily="34" charset="-122"/>
                <a:ea typeface="微软雅黑" panose="020B0503020204020204" pitchFamily="34" charset="-122"/>
              </a:rPr>
              <a:t>Session Sheet -1</a:t>
            </a:r>
            <a:endParaRPr kumimoji="1" lang="en-GB" altLang="en-US" sz="2800" b="1" dirty="0">
              <a:solidFill>
                <a:srgbClr val="0070C0"/>
              </a:solidFill>
              <a:latin typeface="微软雅黑" panose="020B0503020204020204" pitchFamily="34" charset="-122"/>
              <a:ea typeface="微软雅黑" panose="020B0503020204020204" pitchFamily="34" charset="-122"/>
            </a:endParaRPr>
          </a:p>
        </p:txBody>
      </p:sp>
      <p:pic>
        <p:nvPicPr>
          <p:cNvPr id="5" name="图片 4" descr="temp.png"/>
          <p:cNvPicPr>
            <a:picLocks noChangeAspect="1"/>
          </p:cNvPicPr>
          <p:nvPr/>
        </p:nvPicPr>
        <p:blipFill>
          <a:blip r:embed="rId1" cstate="print"/>
          <a:stretch>
            <a:fillRect/>
          </a:stretch>
        </p:blipFill>
        <p:spPr>
          <a:xfrm>
            <a:off x="995049" y="820461"/>
            <a:ext cx="5579923" cy="3828663"/>
          </a:xfrm>
          <a:prstGeom prst="rect">
            <a:avLst/>
          </a:prstGeom>
        </p:spPr>
      </p:pic>
      <p:cxnSp>
        <p:nvCxnSpPr>
          <p:cNvPr id="6" name="直线连接符 5"/>
          <p:cNvCxnSpPr/>
          <p:nvPr/>
        </p:nvCxnSpPr>
        <p:spPr>
          <a:xfrm>
            <a:off x="2762262" y="4569068"/>
            <a:ext cx="115384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左大括号 6"/>
          <p:cNvSpPr/>
          <p:nvPr/>
        </p:nvSpPr>
        <p:spPr>
          <a:xfrm>
            <a:off x="1240920" y="3728488"/>
            <a:ext cx="157342" cy="675059"/>
          </a:xfrm>
          <a:prstGeom prst="leftBrace">
            <a:avLst>
              <a:gd name="adj1" fmla="val 28607"/>
              <a:gd name="adj2"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620"/>
          </a:p>
        </p:txBody>
      </p:sp>
      <p:sp>
        <p:nvSpPr>
          <p:cNvPr id="8" name="文本框 7"/>
          <p:cNvSpPr txBox="1"/>
          <p:nvPr/>
        </p:nvSpPr>
        <p:spPr>
          <a:xfrm>
            <a:off x="729240" y="3863846"/>
            <a:ext cx="594066" cy="369332"/>
          </a:xfrm>
          <a:prstGeom prst="rect">
            <a:avLst/>
          </a:prstGeom>
          <a:noFill/>
        </p:spPr>
        <p:txBody>
          <a:bodyPr wrap="square" rtlCol="0">
            <a:spAutoFit/>
          </a:bodyPr>
          <a:lstStyle/>
          <a:p>
            <a:r>
              <a:rPr kumimoji="1" lang="en-US" altLang="zh-CN" dirty="0">
                <a:solidFill>
                  <a:srgbClr val="FF0000"/>
                </a:solidFill>
              </a:rPr>
              <a:t>TSB</a:t>
            </a:r>
            <a:endParaRPr kumimoji="1" lang="zh-CN" altLang="en-US" dirty="0">
              <a:solidFill>
                <a:srgbClr val="FF0000"/>
              </a:solidFill>
            </a:endParaRPr>
          </a:p>
        </p:txBody>
      </p:sp>
      <p:sp>
        <p:nvSpPr>
          <p:cNvPr id="4" name="矩形 3"/>
          <p:cNvSpPr/>
          <p:nvPr/>
        </p:nvSpPr>
        <p:spPr>
          <a:xfrm>
            <a:off x="6957968" y="1809251"/>
            <a:ext cx="1680935" cy="1851084"/>
          </a:xfrm>
          <a:prstGeom prst="rect">
            <a:avLst/>
          </a:prstGeom>
        </p:spPr>
        <p:txBody>
          <a:bodyPr wrap="square">
            <a:spAutoFit/>
          </a:bodyPr>
          <a:lstStyle/>
          <a:p>
            <a:pPr>
              <a:lnSpc>
                <a:spcPct val="120000"/>
              </a:lnSpc>
              <a:spcBef>
                <a:spcPct val="30000"/>
              </a:spcBef>
              <a:buClr>
                <a:srgbClr val="91AC4E"/>
              </a:buClr>
              <a:buSzPct val="80000"/>
              <a:defRPr/>
            </a:pPr>
            <a:r>
              <a:rPr lang="zh-CN" altLang="en-US" sz="1600" dirty="0">
                <a:solidFill>
                  <a:schemeClr val="tx1">
                    <a:lumMod val="50000"/>
                    <a:lumOff val="50000"/>
                  </a:schemeClr>
                </a:solidFill>
                <a:latin typeface="Yuanti SC" charset="-122"/>
                <a:ea typeface="Yuanti SC" charset="-122"/>
                <a:cs typeface="Yuanti SC" charset="-122"/>
              </a:rPr>
              <a:t>只要遵循简单的格式，就可产生易于自动分析的报表，通过特定工具汇总，产生测试报告和图表</a:t>
            </a:r>
            <a:endParaRPr lang="zh-CN" altLang="en-US" sz="1600" dirty="0">
              <a:solidFill>
                <a:schemeClr val="tx1">
                  <a:lumMod val="50000"/>
                  <a:lumOff val="50000"/>
                </a:schemeClr>
              </a:solidFill>
              <a:latin typeface="Yuanti SC" charset="-122"/>
              <a:ea typeface="Yuanti SC" charset="-122"/>
              <a:cs typeface="Yuanti SC"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37883"/>
            <a:ext cx="7943215" cy="3841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Session charter (包含任务陈述、测试范围等)</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Tester name(s)/测试执行者</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Task breakdown :TBS（Test/Bug/Setup）度量（耗时），这些数据配合简报有助于估算测试速度、评估测试效率</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测试数据、数据文件：为测试数据复用提供了基础</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Note/ 测试笔记：测试过程中随时记录的有价值的信息，叙述了测试故事：为什么测试，如何测，为什么这样的测试已足够好</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Issues/ 问题/风险：测试过程中的问题和疑惑（未来测试的参考资料）</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缺陷：测试的直接产出</a:t>
            </a:r>
            <a:endParaRPr lang="zh-CN" altLang="en-US" sz="1800" dirty="0">
              <a:latin typeface="微软雅黑" panose="020B0503020204020204" pitchFamily="34" charset="-122"/>
              <a:ea typeface="微软雅黑" panose="020B0503020204020204" pitchFamily="34" charset="-122"/>
            </a:endParaRPr>
          </a:p>
        </p:txBody>
      </p:sp>
      <p:sp>
        <p:nvSpPr>
          <p:cNvPr id="4" name="标题 3"/>
          <p:cNvSpPr/>
          <p:nvPr>
            <p:ph type="title"/>
          </p:nvPr>
        </p:nvSpPr>
        <p:spPr/>
        <p:txBody>
          <a:bodyPr/>
          <a:p>
            <a:r>
              <a:rPr kumimoji="1" lang="en-US" altLang="zh-CN" dirty="0">
                <a:sym typeface="+mn-ea"/>
              </a:rPr>
              <a:t>Session Sheet -2</a:t>
            </a:r>
            <a:endParaRPr lang="zh-CN" altLang="en-US"/>
          </a:p>
        </p:txBody>
      </p:sp>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669098"/>
            <a:ext cx="7943215" cy="217868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Past（已做了哪些测试）：What happened during the session?</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Results（测试结果）： What was achieved during the session?</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Obstacles （障碍）： What got in the way of good testing?</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Outlook （未来要做哪些测试）：What still needs to be done?</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Feelings （感觉）：How does the tester feel about all this?</a:t>
            </a:r>
            <a:endParaRPr lang="zh-CN" altLang="en-US" sz="1800" dirty="0">
              <a:latin typeface="微软雅黑" panose="020B0503020204020204" pitchFamily="34" charset="-122"/>
              <a:ea typeface="微软雅黑" panose="020B0503020204020204" pitchFamily="34" charset="-122"/>
            </a:endParaRPr>
          </a:p>
        </p:txBody>
      </p:sp>
      <p:sp>
        <p:nvSpPr>
          <p:cNvPr id="4" name="标题 3"/>
          <p:cNvSpPr/>
          <p:nvPr>
            <p:ph type="title"/>
          </p:nvPr>
        </p:nvSpPr>
        <p:spPr/>
        <p:txBody>
          <a:bodyPr/>
          <a:p>
            <a:r>
              <a:rPr kumimoji="1" lang="zh-CN" altLang="en-US" dirty="0">
                <a:sym typeface="+mn-ea"/>
              </a:rPr>
              <a:t>任务报告 （</a:t>
            </a:r>
            <a:r>
              <a:rPr kumimoji="1" lang="en-US" altLang="zh-CN" dirty="0">
                <a:sym typeface="+mn-ea"/>
              </a:rPr>
              <a:t> Debriefing </a:t>
            </a:r>
            <a:r>
              <a:rPr kumimoji="1" lang="zh-CN" altLang="en-US" dirty="0">
                <a:sym typeface="+mn-ea"/>
              </a:rPr>
              <a:t>）</a:t>
            </a:r>
            <a:endParaRPr lang="zh-CN" altLang="en-US"/>
          </a:p>
        </p:txBody>
      </p:sp>
      <p:sp>
        <p:nvSpPr>
          <p:cNvPr id="5" name="文本框 4"/>
          <p:cNvSpPr txBox="1"/>
          <p:nvPr>
            <p:custDataLst>
              <p:tags r:id="rId1"/>
            </p:custDataLst>
          </p:nvPr>
        </p:nvSpPr>
        <p:spPr>
          <a:xfrm>
            <a:off x="3452277" y="1207978"/>
            <a:ext cx="1790692" cy="461665"/>
          </a:xfrm>
          <a:prstGeom prst="rect">
            <a:avLst/>
          </a:prstGeom>
          <a:solidFill>
            <a:schemeClr val="accent5">
              <a:alpha val="47000"/>
            </a:schemeClr>
          </a:solidFill>
        </p:spPr>
        <p:txBody>
          <a:bodyPr wrap="square" rtlCol="0">
            <a:spAutoFit/>
          </a:bodyPr>
          <a:p>
            <a:pPr algn="ctr"/>
            <a:r>
              <a:rPr kumimoji="1" lang="en-US" altLang="zh-CN" sz="2400" dirty="0">
                <a:solidFill>
                  <a:srgbClr val="0000FF"/>
                </a:solidFill>
              </a:rPr>
              <a:t>PROOF</a:t>
            </a:r>
            <a:endParaRPr kumimoji="1" lang="zh-CN" altLang="en-US" sz="2400" dirty="0">
              <a:solidFill>
                <a:srgbClr val="0000FF"/>
              </a:solidFill>
            </a:endParaRPr>
          </a:p>
        </p:txBody>
      </p:sp>
      <p:sp>
        <p:nvSpPr>
          <p:cNvPr id="6" name="矩形 5"/>
          <p:cNvSpPr/>
          <p:nvPr>
            <p:custDataLst>
              <p:tags r:id="rId2"/>
            </p:custDataLst>
          </p:nvPr>
        </p:nvSpPr>
        <p:spPr>
          <a:xfrm>
            <a:off x="2283299" y="3939783"/>
            <a:ext cx="4212468" cy="741293"/>
          </a:xfrm>
          <a:prstGeom prst="rect">
            <a:avLst/>
          </a:prstGeom>
          <a:solidFill>
            <a:srgbClr val="FFE669">
              <a:alpha val="61000"/>
            </a:srgbClr>
          </a:solidFill>
        </p:spPr>
        <p:txBody>
          <a:bodyPr wrap="square">
            <a:spAutoFit/>
          </a:bodyPr>
          <a:p>
            <a:pPr algn="ctr">
              <a:lnSpc>
                <a:spcPct val="120000"/>
              </a:lnSpc>
            </a:pPr>
            <a:r>
              <a:rPr lang="zh-CN" altLang="en-US" dirty="0">
                <a:solidFill>
                  <a:schemeClr val="accent4">
                    <a:lumMod val="75000"/>
                  </a:schemeClr>
                </a:solidFill>
                <a:latin typeface="Yuanti SC" charset="-122"/>
                <a:ea typeface="Yuanti SC" charset="-122"/>
                <a:cs typeface="Yuanti SC" charset="-122"/>
              </a:rPr>
              <a:t>每个</a:t>
            </a:r>
            <a:r>
              <a:rPr lang="en-US" altLang="zh-CN" dirty="0">
                <a:solidFill>
                  <a:schemeClr val="accent4">
                    <a:lumMod val="75000"/>
                  </a:schemeClr>
                </a:solidFill>
                <a:latin typeface="Yuanti SC" charset="-122"/>
                <a:ea typeface="Yuanti SC" charset="-122"/>
                <a:cs typeface="Yuanti SC" charset="-122"/>
              </a:rPr>
              <a:t>session</a:t>
            </a:r>
            <a:r>
              <a:rPr lang="zh-CN" altLang="en-US" dirty="0">
                <a:solidFill>
                  <a:schemeClr val="accent4">
                    <a:lumMod val="75000"/>
                  </a:schemeClr>
                </a:solidFill>
                <a:latin typeface="Yuanti SC" charset="-122"/>
                <a:ea typeface="Yuanti SC" charset="-122"/>
                <a:cs typeface="Yuanti SC" charset="-122"/>
              </a:rPr>
              <a:t>结束后有一个口头汇报</a:t>
            </a:r>
            <a:endParaRPr lang="en-US" altLang="zh-CN" dirty="0">
              <a:solidFill>
                <a:schemeClr val="accent4">
                  <a:lumMod val="75000"/>
                </a:schemeClr>
              </a:solidFill>
              <a:latin typeface="Yuanti SC" charset="-122"/>
              <a:ea typeface="Yuanti SC" charset="-122"/>
              <a:cs typeface="Yuanti SC" charset="-122"/>
            </a:endParaRPr>
          </a:p>
          <a:p>
            <a:pPr algn="ctr">
              <a:lnSpc>
                <a:spcPct val="120000"/>
              </a:lnSpc>
            </a:pPr>
            <a:r>
              <a:rPr lang="zh-CN" altLang="en-US" dirty="0">
                <a:solidFill>
                  <a:schemeClr val="accent4">
                    <a:lumMod val="75000"/>
                  </a:schemeClr>
                </a:solidFill>
                <a:latin typeface="Yuanti SC" charset="-122"/>
                <a:ea typeface="Yuanti SC" charset="-122"/>
                <a:cs typeface="Yuanti SC" charset="-122"/>
              </a:rPr>
              <a:t>每天测试人员有 </a:t>
            </a:r>
            <a:r>
              <a:rPr lang="en-US" altLang="zh-CN" dirty="0">
                <a:solidFill>
                  <a:schemeClr val="accent4">
                    <a:lumMod val="75000"/>
                  </a:schemeClr>
                </a:solidFill>
                <a:latin typeface="Yuanti SC" charset="-122"/>
                <a:ea typeface="Yuanti SC" charset="-122"/>
                <a:cs typeface="Yuanti SC" charset="-122"/>
              </a:rPr>
              <a:t>4+</a:t>
            </a:r>
            <a:r>
              <a:rPr lang="zh-CN" altLang="en-US" dirty="0">
                <a:solidFill>
                  <a:schemeClr val="accent4">
                    <a:lumMod val="75000"/>
                  </a:schemeClr>
                </a:solidFill>
                <a:latin typeface="Yuanti SC" charset="-122"/>
                <a:ea typeface="Yuanti SC" charset="-122"/>
                <a:cs typeface="Yuanti SC" charset="-122"/>
              </a:rPr>
              <a:t> 次沟通</a:t>
            </a:r>
            <a:endParaRPr lang="en-US" altLang="zh-CN" dirty="0">
              <a:solidFill>
                <a:schemeClr val="accent4">
                  <a:lumMod val="75000"/>
                </a:schemeClr>
              </a:solidFill>
              <a:latin typeface="Yuanti SC" charset="-122"/>
              <a:ea typeface="Yuanti SC" charset="-122"/>
              <a:cs typeface="Yuanti SC" charset="-122"/>
            </a:endParaRP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5777" y="232540"/>
            <a:ext cx="3897014" cy="600799"/>
          </a:xfrm>
        </p:spPr>
        <p:txBody>
          <a:bodyPr>
            <a:normAutofit/>
          </a:bodyPr>
          <a:lstStyle/>
          <a:p>
            <a:r>
              <a:rPr lang="en-US" altLang="zh-CN" dirty="0"/>
              <a:t>SBTM</a:t>
            </a:r>
            <a:r>
              <a:rPr lang="zh-CN" altLang="en-US" dirty="0"/>
              <a:t> 实践框架</a:t>
            </a:r>
            <a:endParaRPr lang="zh-CN" altLang="en-US" dirty="0"/>
          </a:p>
        </p:txBody>
      </p:sp>
      <p:sp>
        <p:nvSpPr>
          <p:cNvPr id="4" name="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pic>
        <p:nvPicPr>
          <p:cNvPr id="5" name="图片 4"/>
          <p:cNvPicPr>
            <a:picLocks noChangeAspect="1"/>
          </p:cNvPicPr>
          <p:nvPr/>
        </p:nvPicPr>
        <p:blipFill rotWithShape="1">
          <a:blip r:embed="rId1"/>
          <a:srcRect t="4884" b="7220"/>
          <a:stretch>
            <a:fillRect/>
          </a:stretch>
        </p:blipFill>
        <p:spPr>
          <a:xfrm>
            <a:off x="1401417" y="826795"/>
            <a:ext cx="5963972" cy="3927494"/>
          </a:xfrm>
          <a:prstGeom prst="rect">
            <a:avLst/>
          </a:prstGeom>
        </p:spPr>
      </p:pic>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pitchFamily="34" charset="-122"/>
                <a:ea typeface="微软雅黑" panose="020B0503020204020204" pitchFamily="34" charset="-122"/>
              </a:rPr>
              <a:t>4.3 </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软件测试流派</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sym typeface="+mn-ea"/>
              </a:rPr>
              <a:t>测试</a:t>
            </a:r>
            <a:r>
              <a:rPr kumimoji="1" lang="zh-CN" altLang="zh-CN" sz="2400" dirty="0">
                <a:sym typeface="+mn-ea"/>
              </a:rPr>
              <a:t>右移</a:t>
            </a:r>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15975" y="1497013"/>
            <a:ext cx="736155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产品上线了之后也可以进行的一</a:t>
            </a:r>
            <a:r>
              <a:rPr lang="zh-CN" altLang="en-US" sz="2000" dirty="0">
                <a:latin typeface="微软雅黑" panose="020B0503020204020204" pitchFamily="34" charset="-122"/>
                <a:ea typeface="微软雅黑" panose="020B0503020204020204" pitchFamily="34" charset="-122"/>
              </a:rPr>
              <a:t>系列测试活动</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监控线上性能和可用率，一旦线上发生任何问题，尽快反应，提前反应，给用户良好的体验</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包括灰度</a:t>
            </a:r>
            <a:r>
              <a:rPr lang="zh-CN" altLang="en-US" sz="2000" dirty="0">
                <a:latin typeface="微软雅黑" panose="020B0503020204020204" pitchFamily="34" charset="-122"/>
                <a:ea typeface="微软雅黑" panose="020B0503020204020204" pitchFamily="34" charset="-122"/>
              </a:rPr>
              <a:t>发布， 线上监控， 用户反馈，混沌工程，A/B测试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555325" y="304131"/>
            <a:ext cx="4914546" cy="513160"/>
          </a:xfrm>
        </p:spPr>
        <p:txBody>
          <a:bodyPr/>
          <a:lstStyle/>
          <a:p>
            <a:r>
              <a:rPr kumimoji="1" lang="zh-CN" altLang="en-US" dirty="0">
                <a:latin typeface="微软雅黑" panose="020B0503020204020204" pitchFamily="34" charset="-122"/>
                <a:ea typeface="微软雅黑" panose="020B0503020204020204" pitchFamily="34" charset="-122"/>
              </a:rPr>
              <a:t>五大软件测试流派</a:t>
            </a:r>
            <a:endParaRPr kumimoji="1" lang="zh-CN" altLang="en-US" dirty="0">
              <a:latin typeface="微软雅黑" panose="020B0503020204020204" pitchFamily="34" charset="-122"/>
              <a:ea typeface="微软雅黑" panose="020B0503020204020204" pitchFamily="34" charset="-122"/>
            </a:endParaRPr>
          </a:p>
        </p:txBody>
      </p:sp>
      <p:sp>
        <p:nvSpPr>
          <p:cNvPr id="4" name="右箭头 3"/>
          <p:cNvSpPr/>
          <p:nvPr/>
        </p:nvSpPr>
        <p:spPr>
          <a:xfrm rot="2292839">
            <a:off x="2962967" y="2056348"/>
            <a:ext cx="926324" cy="540060"/>
          </a:xfrm>
          <a:prstGeom prst="rightArrow">
            <a:avLst/>
          </a:prstGeom>
          <a:gradFill flip="none" rotWithShape="1">
            <a:gsLst>
              <a:gs pos="0">
                <a:schemeClr val="accent6">
                  <a:lumMod val="20000"/>
                  <a:lumOff val="80000"/>
                </a:schemeClr>
              </a:gs>
              <a:gs pos="100000">
                <a:srgbClr val="000000"/>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5" name="右箭头 4"/>
          <p:cNvSpPr/>
          <p:nvPr/>
        </p:nvSpPr>
        <p:spPr>
          <a:xfrm rot="1942873">
            <a:off x="4902732" y="3072671"/>
            <a:ext cx="917558" cy="540060"/>
          </a:xfrm>
          <a:prstGeom prst="rightArrow">
            <a:avLst/>
          </a:prstGeom>
          <a:gradFill flip="none" rotWithShape="1">
            <a:gsLst>
              <a:gs pos="0">
                <a:schemeClr val="accent6">
                  <a:lumMod val="20000"/>
                  <a:lumOff val="80000"/>
                </a:schemeClr>
              </a:gs>
              <a:gs pos="100000">
                <a:srgbClr val="000000"/>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6" name="右箭头 5"/>
          <p:cNvSpPr/>
          <p:nvPr/>
        </p:nvSpPr>
        <p:spPr>
          <a:xfrm rot="19217485">
            <a:off x="4842127" y="1911640"/>
            <a:ext cx="917558" cy="540060"/>
          </a:xfrm>
          <a:prstGeom prst="rightArrow">
            <a:avLst/>
          </a:prstGeom>
          <a:gradFill flip="none" rotWithShape="1">
            <a:gsLst>
              <a:gs pos="0">
                <a:schemeClr val="accent6">
                  <a:lumMod val="20000"/>
                  <a:lumOff val="80000"/>
                </a:schemeClr>
              </a:gs>
              <a:gs pos="100000">
                <a:srgbClr val="000000"/>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7" name="右箭头 6"/>
          <p:cNvSpPr/>
          <p:nvPr/>
        </p:nvSpPr>
        <p:spPr>
          <a:xfrm rot="8833489">
            <a:off x="3135392" y="3071308"/>
            <a:ext cx="729195" cy="540060"/>
          </a:xfrm>
          <a:prstGeom prst="rightArrow">
            <a:avLst/>
          </a:prstGeom>
          <a:gradFill flip="none" rotWithShape="1">
            <a:gsLst>
              <a:gs pos="0">
                <a:schemeClr val="accent6">
                  <a:lumMod val="20000"/>
                  <a:lumOff val="80000"/>
                </a:schemeClr>
              </a:gs>
              <a:gs pos="100000">
                <a:srgbClr val="000000"/>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8" name="椭圆 7"/>
          <p:cNvSpPr/>
          <p:nvPr/>
        </p:nvSpPr>
        <p:spPr>
          <a:xfrm>
            <a:off x="1788103" y="1329053"/>
            <a:ext cx="1296144" cy="972108"/>
          </a:xfrm>
          <a:prstGeom prst="ellipse">
            <a:avLst/>
          </a:prstGeom>
          <a:solidFill>
            <a:schemeClr val="accent4">
              <a:lumMod val="20000"/>
              <a:lumOff val="80000"/>
            </a:schemeClr>
          </a:solidFill>
          <a:ln>
            <a:solidFill>
              <a:schemeClr val="tx1">
                <a:lumMod val="50000"/>
                <a:lumOff val="50000"/>
              </a:schemeClr>
            </a:solidFill>
          </a:ln>
          <a:effectLst>
            <a:glow rad="101600">
              <a:schemeClr val="tx1">
                <a:lumMod val="65000"/>
                <a:lumOff val="35000"/>
                <a:alpha val="75000"/>
              </a:schemeClr>
            </a:glow>
            <a:outerShdw blurRad="50800" dist="381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rPr>
              <a:t>分析流派</a:t>
            </a:r>
            <a:endParaRPr kumimoji="1" lang="zh-CN" altLang="en-US" sz="21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endParaRPr>
          </a:p>
        </p:txBody>
      </p:sp>
      <p:sp>
        <p:nvSpPr>
          <p:cNvPr id="9" name="椭圆 8"/>
          <p:cNvSpPr/>
          <p:nvPr/>
        </p:nvSpPr>
        <p:spPr>
          <a:xfrm>
            <a:off x="5602556" y="1239534"/>
            <a:ext cx="1296144" cy="972108"/>
          </a:xfrm>
          <a:prstGeom prst="ellipse">
            <a:avLst/>
          </a:prstGeom>
          <a:solidFill>
            <a:schemeClr val="accent4">
              <a:lumMod val="20000"/>
              <a:lumOff val="80000"/>
            </a:schemeClr>
          </a:solidFill>
          <a:ln>
            <a:solidFill>
              <a:schemeClr val="tx1">
                <a:lumMod val="50000"/>
                <a:lumOff val="50000"/>
              </a:schemeClr>
            </a:solidFill>
          </a:ln>
          <a:effectLst>
            <a:glow rad="101600">
              <a:schemeClr val="tx1">
                <a:lumMod val="65000"/>
                <a:lumOff val="35000"/>
                <a:alpha val="75000"/>
              </a:schemeClr>
            </a:glow>
            <a:outerShdw blurRad="50800" dist="381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rPr>
              <a:t>质量流派</a:t>
            </a:r>
            <a:endParaRPr kumimoji="1" lang="zh-CN" altLang="en-US" sz="21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endParaRPr>
          </a:p>
        </p:txBody>
      </p:sp>
      <p:sp>
        <p:nvSpPr>
          <p:cNvPr id="10" name="椭圆 9"/>
          <p:cNvSpPr/>
          <p:nvPr/>
        </p:nvSpPr>
        <p:spPr>
          <a:xfrm>
            <a:off x="1464067" y="3165257"/>
            <a:ext cx="1728192" cy="972108"/>
          </a:xfrm>
          <a:prstGeom prst="ellipse">
            <a:avLst/>
          </a:prstGeom>
          <a:solidFill>
            <a:schemeClr val="accent4">
              <a:lumMod val="20000"/>
              <a:lumOff val="80000"/>
            </a:schemeClr>
          </a:solidFill>
          <a:ln>
            <a:solidFill>
              <a:schemeClr val="tx1">
                <a:lumMod val="50000"/>
                <a:lumOff val="50000"/>
              </a:schemeClr>
            </a:solidFill>
          </a:ln>
          <a:effectLst>
            <a:glow rad="101600">
              <a:schemeClr val="tx1">
                <a:lumMod val="65000"/>
                <a:lumOff val="35000"/>
                <a:alpha val="75000"/>
              </a:schemeClr>
            </a:glow>
            <a:outerShdw blurRad="50800" dist="381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rPr>
              <a:t>上下文驱动流派</a:t>
            </a:r>
            <a:endParaRPr kumimoji="1" lang="zh-CN" altLang="en-US" sz="21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endParaRPr>
          </a:p>
        </p:txBody>
      </p:sp>
      <p:sp>
        <p:nvSpPr>
          <p:cNvPr id="11" name="椭圆 10"/>
          <p:cNvSpPr/>
          <p:nvPr/>
        </p:nvSpPr>
        <p:spPr>
          <a:xfrm>
            <a:off x="5602556" y="3399774"/>
            <a:ext cx="1296144" cy="972108"/>
          </a:xfrm>
          <a:prstGeom prst="ellipse">
            <a:avLst/>
          </a:prstGeom>
          <a:solidFill>
            <a:schemeClr val="accent4">
              <a:lumMod val="20000"/>
              <a:lumOff val="80000"/>
            </a:schemeClr>
          </a:solidFill>
          <a:ln>
            <a:solidFill>
              <a:schemeClr val="tx1">
                <a:lumMod val="50000"/>
                <a:lumOff val="50000"/>
              </a:schemeClr>
            </a:solidFill>
          </a:ln>
          <a:effectLst>
            <a:glow rad="101600">
              <a:schemeClr val="tx1">
                <a:lumMod val="65000"/>
                <a:lumOff val="35000"/>
                <a:alpha val="75000"/>
              </a:schemeClr>
            </a:glow>
            <a:outerShdw blurRad="50800" dist="381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rPr>
              <a:t>敏捷流派</a:t>
            </a:r>
            <a:endParaRPr kumimoji="1" lang="zh-CN" altLang="en-US" sz="21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endParaRPr>
          </a:p>
        </p:txBody>
      </p:sp>
      <p:sp>
        <p:nvSpPr>
          <p:cNvPr id="12" name="椭圆 11"/>
          <p:cNvSpPr/>
          <p:nvPr/>
        </p:nvSpPr>
        <p:spPr>
          <a:xfrm>
            <a:off x="3786325" y="2301161"/>
            <a:ext cx="1296144" cy="972108"/>
          </a:xfrm>
          <a:prstGeom prst="ellipse">
            <a:avLst/>
          </a:prstGeom>
          <a:solidFill>
            <a:schemeClr val="accent4">
              <a:lumMod val="20000"/>
              <a:lumOff val="80000"/>
            </a:schemeClr>
          </a:solidFill>
          <a:ln>
            <a:solidFill>
              <a:schemeClr val="tx1">
                <a:lumMod val="50000"/>
                <a:lumOff val="50000"/>
              </a:schemeClr>
            </a:solidFill>
          </a:ln>
          <a:effectLst>
            <a:glow rad="101600">
              <a:schemeClr val="tx1">
                <a:lumMod val="65000"/>
                <a:lumOff val="35000"/>
                <a:alpha val="75000"/>
              </a:schemeClr>
            </a:glow>
            <a:outerShdw blurRad="50800" dist="381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rPr>
              <a:t>标准流派</a:t>
            </a:r>
            <a:endParaRPr kumimoji="1" lang="zh-CN" altLang="en-US" sz="21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253808"/>
            <a:ext cx="8341360"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分析</a:t>
            </a:r>
            <a:r>
              <a:rPr lang="zh-CN" altLang="en-US" sz="1800" dirty="0">
                <a:latin typeface="微软雅黑" panose="020B0503020204020204" pitchFamily="34" charset="-122"/>
                <a:ea typeface="微软雅黑" panose="020B0503020204020204" pitchFamily="34" charset="-122"/>
              </a:rPr>
              <a:t>学派：认为测试是逻辑性的，从计算机科学的角度看待测试。例如结构化测试和代码</a:t>
            </a:r>
            <a:r>
              <a:rPr lang="zh-CN" altLang="en-US" sz="1800" dirty="0">
                <a:latin typeface="微软雅黑" panose="020B0503020204020204" pitchFamily="34" charset="-122"/>
                <a:ea typeface="微软雅黑" panose="020B0503020204020204" pitchFamily="34" charset="-122"/>
              </a:rPr>
              <a:t>覆盖</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标准学派：将测试看作具有可重复标准、旨在衡量进度的一项工作，得到了</a:t>
            </a:r>
            <a:r>
              <a:rPr lang="en-US" altLang="zh-CN" sz="1800" dirty="0">
                <a:latin typeface="微软雅黑" panose="020B0503020204020204" pitchFamily="34" charset="-122"/>
                <a:ea typeface="微软雅黑" panose="020B0503020204020204" pitchFamily="34" charset="-122"/>
              </a:rPr>
              <a:t>IEEE</a:t>
            </a:r>
            <a:r>
              <a:rPr lang="zh-CN" altLang="en-US" sz="1800" dirty="0">
                <a:latin typeface="微软雅黑" panose="020B0503020204020204" pitchFamily="34" charset="-122"/>
                <a:ea typeface="微软雅黑" panose="020B0503020204020204" pitchFamily="34" charset="-122"/>
              </a:rPr>
              <a:t>的</a:t>
            </a:r>
            <a:r>
              <a:rPr lang="zh-CN" altLang="en-US" sz="1800" dirty="0">
                <a:latin typeface="微软雅黑" panose="020B0503020204020204" pitchFamily="34" charset="-122"/>
                <a:ea typeface="微软雅黑" panose="020B0503020204020204" pitchFamily="34" charset="-122"/>
              </a:rPr>
              <a:t>支持</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质量学派：测试是过程的质量控制以及度量项目风险的</a:t>
            </a:r>
            <a:r>
              <a:rPr lang="zh-CN" altLang="en-US" sz="1800" dirty="0">
                <a:latin typeface="微软雅黑" panose="020B0503020204020204" pitchFamily="34" charset="-122"/>
                <a:ea typeface="微软雅黑" panose="020B0503020204020204" pitchFamily="34" charset="-122"/>
              </a:rPr>
              <a:t>活动，强调过程规范性</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上下文驱动学派：强调人的能动性和启发式测试思维。例如探索性</a:t>
            </a:r>
            <a:r>
              <a:rPr lang="zh-CN" altLang="en-US" sz="1800" dirty="0">
                <a:latin typeface="微软雅黑" panose="020B0503020204020204" pitchFamily="34" charset="-122"/>
                <a:ea typeface="微软雅黑" panose="020B0503020204020204" pitchFamily="34" charset="-122"/>
              </a:rPr>
              <a:t>测试</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敏捷学派：强调自动化测试，使用测试来快速验证开发是完整的。例如</a:t>
            </a:r>
            <a:r>
              <a:rPr lang="en-US" altLang="zh-CN" sz="1800" dirty="0">
                <a:latin typeface="微软雅黑" panose="020B0503020204020204" pitchFamily="34" charset="-122"/>
                <a:ea typeface="微软雅黑" panose="020B0503020204020204" pitchFamily="34" charset="-122"/>
              </a:rPr>
              <a:t>TDD</a:t>
            </a:r>
            <a:endParaRPr lang="en-US" altLang="zh-CN" sz="1800" dirty="0">
              <a:latin typeface="微软雅黑" panose="020B0503020204020204" pitchFamily="34" charset="-122"/>
              <a:ea typeface="微软雅黑" panose="020B0503020204020204" pitchFamily="34" charset="-122"/>
            </a:endParaRPr>
          </a:p>
        </p:txBody>
      </p:sp>
      <p:sp>
        <p:nvSpPr>
          <p:cNvPr id="4" name="标题 3"/>
          <p:cNvSpPr/>
          <p:nvPr>
            <p:ph type="title"/>
          </p:nvPr>
        </p:nvSpPr>
        <p:spPr/>
        <p:txBody>
          <a:bodyPr/>
          <a:p>
            <a:r>
              <a:rPr kumimoji="1" lang="zh-CN" altLang="en-US" dirty="0">
                <a:sym typeface="+mn-ea"/>
              </a:rPr>
              <a:t>各测试流派的特征</a:t>
            </a:r>
            <a:endParaRPr lang="en-US" altLang="zh-CN"/>
          </a:p>
        </p:txBody>
      </p:sp>
    </p:spTree>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00" name="图片 99"/>
          <p:cNvPicPr/>
          <p:nvPr>
            <p:custDataLst>
              <p:tags r:id="rId1"/>
            </p:custDataLst>
          </p:nvPr>
        </p:nvPicPr>
        <p:blipFill>
          <a:blip r:embed="rId2"/>
          <a:stretch>
            <a:fillRect/>
          </a:stretch>
        </p:blipFill>
        <p:spPr>
          <a:xfrm>
            <a:off x="1012825" y="840740"/>
            <a:ext cx="5875020" cy="3853815"/>
          </a:xfrm>
          <a:prstGeom prst="rect">
            <a:avLst/>
          </a:prstGeom>
          <a:noFill/>
          <a:ln w="9525">
            <a:noFill/>
          </a:ln>
        </p:spPr>
      </p:pic>
    </p:spTree>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sz="2400" dirty="0" err="1">
                <a:sym typeface="+mn-ea"/>
              </a:rPr>
              <a:t>Analytical School </a:t>
            </a:r>
            <a:endParaRPr kumimoji="1"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230630"/>
            <a:ext cx="8361045" cy="305625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sz="1600" dirty="0">
                <a:latin typeface="微软雅黑" panose="020B0503020204020204" pitchFamily="34" charset="-122"/>
                <a:ea typeface="微软雅黑" panose="020B0503020204020204" pitchFamily="34" charset="-122"/>
              </a:rPr>
              <a:t>The Analytical school sees testing as rigorous and technical. </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This school emphasizes “structural” testing. </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It has dozens of code-coverage metrics and provides an objective “measure” of testing.</a:t>
            </a:r>
            <a:endParaRPr sz="1600" dirty="0">
              <a:latin typeface="微软雅黑" panose="020B0503020204020204" pitchFamily="34" charset="-122"/>
              <a:ea typeface="微软雅黑" panose="020B0503020204020204" pitchFamily="34" charset="-122"/>
            </a:endParaRPr>
          </a:p>
          <a:p>
            <a:pPr marL="0" indent="0">
              <a:lnSpc>
                <a:spcPct val="150000"/>
              </a:lnSpc>
              <a:buNone/>
            </a:pPr>
            <a:r>
              <a:rPr sz="1600" dirty="0">
                <a:latin typeface="微软雅黑" panose="020B0503020204020204" pitchFamily="34" charset="-122"/>
                <a:ea typeface="微软雅黑" panose="020B0503020204020204" pitchFamily="34" charset="-122"/>
              </a:rPr>
              <a:t>Implications</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Precise and detailed specifications are a prerequisite for testing.</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Testers verify that the software behavior conforms to its specification.</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Most prevalent in academia and high-reliability industries</a:t>
            </a:r>
            <a:endParaRPr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01" name="图片 100"/>
          <p:cNvPicPr/>
          <p:nvPr>
            <p:custDataLst>
              <p:tags r:id="rId1"/>
            </p:custDataLst>
          </p:nvPr>
        </p:nvPicPr>
        <p:blipFill>
          <a:blip r:embed="rId2"/>
          <a:stretch>
            <a:fillRect/>
          </a:stretch>
        </p:blipFill>
        <p:spPr>
          <a:xfrm>
            <a:off x="1319530" y="1066165"/>
            <a:ext cx="5677535" cy="3650615"/>
          </a:xfrm>
          <a:prstGeom prst="rect">
            <a:avLst/>
          </a:prstGeom>
          <a:noFill/>
          <a:ln w="9525">
            <a:noFill/>
          </a:ln>
        </p:spPr>
      </p:pic>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sz="2400" dirty="0" err="1">
                <a:sym typeface="+mn-ea"/>
              </a:rPr>
              <a:t>Context-driven School</a:t>
            </a:r>
            <a:endParaRPr kumimoji="1"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46163"/>
            <a:ext cx="8361045" cy="34251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sz="1600" dirty="0">
                <a:latin typeface="微软雅黑" panose="020B0503020204020204" pitchFamily="34" charset="-122"/>
                <a:ea typeface="微软雅黑" panose="020B0503020204020204" pitchFamily="34" charset="-122"/>
              </a:rPr>
              <a:t> In the Context-driven school emphasizes Exploratory Testing, which utilizes concurrent learning, test design, and test execution. In this school the focus is on product and people rather than process.</a:t>
            </a:r>
            <a:endParaRPr sz="1600" dirty="0">
              <a:latin typeface="微软雅黑" panose="020B0503020204020204" pitchFamily="34" charset="-122"/>
              <a:ea typeface="微软雅黑" panose="020B0503020204020204" pitchFamily="34" charset="-122"/>
            </a:endParaRPr>
          </a:p>
          <a:p>
            <a:pPr marL="0" indent="0">
              <a:lnSpc>
                <a:spcPct val="150000"/>
              </a:lnSpc>
              <a:buNone/>
            </a:pPr>
            <a:r>
              <a:rPr sz="1600" dirty="0">
                <a:latin typeface="微软雅黑" panose="020B0503020204020204" pitchFamily="34" charset="-122"/>
                <a:ea typeface="微软雅黑" panose="020B0503020204020204" pitchFamily="34" charset="-122"/>
              </a:rPr>
              <a:t>Implications</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Expect changes and adapt testing plans on test results.</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Unchallenged assumptions are dangerous.</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Effectiveness of test strategies can only be determined with field research.</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Focus on skill over practice.</a:t>
            </a:r>
            <a:endParaRPr sz="1600" dirty="0">
              <a:latin typeface="微软雅黑" panose="020B0503020204020204" pitchFamily="34" charset="-122"/>
              <a:ea typeface="微软雅黑" panose="020B0503020204020204" pitchFamily="34" charset="-122"/>
            </a:endParaRPr>
          </a:p>
          <a:p>
            <a:pPr marL="405130" indent="-405130">
              <a:lnSpc>
                <a:spcPct val="150000"/>
              </a:lnSpc>
            </a:pPr>
            <a:r>
              <a:rPr sz="1600" dirty="0">
                <a:latin typeface="微软雅黑" panose="020B0503020204020204" pitchFamily="34" charset="-122"/>
                <a:ea typeface="微软雅黑" panose="020B0503020204020204" pitchFamily="34" charset="-122"/>
              </a:rPr>
              <a:t>Most prevalent in commercial, market-driven software.</a:t>
            </a:r>
            <a:endParaRPr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sz="2400" dirty="0" err="1">
                <a:sym typeface="+mn-ea"/>
              </a:rPr>
              <a:t>其他测试</a:t>
            </a:r>
            <a:r>
              <a:rPr kumimoji="1" lang="zh-CN" sz="2400" dirty="0" err="1">
                <a:sym typeface="+mn-ea"/>
              </a:rPr>
              <a:t>学派</a:t>
            </a:r>
            <a:endParaRPr kumimoji="1" 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02" name="图片 101"/>
          <p:cNvPicPr/>
          <p:nvPr>
            <p:custDataLst>
              <p:tags r:id="rId1"/>
            </p:custDataLst>
          </p:nvPr>
        </p:nvPicPr>
        <p:blipFill>
          <a:blip r:embed="rId2"/>
          <a:stretch>
            <a:fillRect/>
          </a:stretch>
        </p:blipFill>
        <p:spPr>
          <a:xfrm>
            <a:off x="274574" y="1432941"/>
            <a:ext cx="3669792" cy="2639568"/>
          </a:xfrm>
          <a:prstGeom prst="rect">
            <a:avLst/>
          </a:prstGeom>
          <a:noFill/>
          <a:ln w="9525">
            <a:noFill/>
          </a:ln>
        </p:spPr>
      </p:pic>
      <p:pic>
        <p:nvPicPr>
          <p:cNvPr id="103" name="图片 102"/>
          <p:cNvPicPr/>
          <p:nvPr>
            <p:custDataLst>
              <p:tags r:id="rId3"/>
            </p:custDataLst>
          </p:nvPr>
        </p:nvPicPr>
        <p:blipFill>
          <a:blip r:embed="rId4"/>
          <a:stretch>
            <a:fillRect/>
          </a:stretch>
        </p:blipFill>
        <p:spPr>
          <a:xfrm>
            <a:off x="4673474" y="1433449"/>
            <a:ext cx="3681983" cy="2816352"/>
          </a:xfrm>
          <a:prstGeom prst="rect">
            <a:avLst/>
          </a:prstGeom>
          <a:noFill/>
          <a:ln w="9525">
            <a:noFill/>
          </a:ln>
        </p:spPr>
      </p:pic>
    </p:spTree>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pitchFamily="34" charset="-122"/>
                <a:ea typeface="微软雅黑" panose="020B0503020204020204" pitchFamily="34" charset="-122"/>
              </a:rPr>
              <a:t>4.4 </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软件测试改进</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Rectangle 3"/>
          <p:cNvSpPr>
            <a:spLocks noChangeArrowheads="1"/>
          </p:cNvSpPr>
          <p:nvPr/>
        </p:nvSpPr>
        <p:spPr bwMode="auto">
          <a:xfrm>
            <a:off x="2405202" y="3177327"/>
            <a:ext cx="4333596" cy="1292662"/>
          </a:xfrm>
          <a:prstGeom prst="rect">
            <a:avLst/>
          </a:prstGeom>
          <a:noFill/>
          <a:ln w="9525">
            <a:noFill/>
            <a:miter lim="800000"/>
          </a:ln>
        </p:spPr>
        <p:txBody>
          <a:bodyPr wrap="square" lIns="0" tIns="0" rIns="0" bIns="0">
            <a:spAutoFit/>
          </a:bodyPr>
          <a:lstStyle/>
          <a:p>
            <a:r>
              <a:rPr lang="en-US" altLang="zh-CN" sz="2100" i="1" dirty="0">
                <a:solidFill>
                  <a:srgbClr val="0070C0"/>
                </a:solidFill>
              </a:rPr>
              <a:t>4.5.1  </a:t>
            </a:r>
            <a:r>
              <a:rPr lang="en-US" altLang="zh-CN" sz="2100" i="1" dirty="0" err="1">
                <a:solidFill>
                  <a:srgbClr val="0070C0"/>
                </a:solidFill>
              </a:rPr>
              <a:t>TMMi</a:t>
            </a:r>
            <a:r>
              <a:rPr lang="en-US" altLang="zh-CN" sz="2100" i="1" dirty="0">
                <a:solidFill>
                  <a:srgbClr val="0070C0"/>
                </a:solidFill>
              </a:rPr>
              <a:t> </a:t>
            </a:r>
            <a:r>
              <a:rPr lang="en-US" altLang="zh-CN" sz="1350" i="1" dirty="0">
                <a:solidFill>
                  <a:srgbClr val="0070C0"/>
                </a:solidFill>
              </a:rPr>
              <a:t>(Testing Maturity Model</a:t>
            </a:r>
            <a:r>
              <a:rPr lang="zh-CN" altLang="en-US" sz="1350" i="1" dirty="0">
                <a:solidFill>
                  <a:srgbClr val="0070C0"/>
                </a:solidFill>
              </a:rPr>
              <a:t> </a:t>
            </a:r>
            <a:r>
              <a:rPr lang="en-US" altLang="zh-CN" sz="1350" i="1" dirty="0">
                <a:solidFill>
                  <a:srgbClr val="0070C0"/>
                </a:solidFill>
              </a:rPr>
              <a:t>integration)</a:t>
            </a:r>
            <a:endParaRPr lang="en-US" altLang="zh-CN" sz="1350" i="1" dirty="0">
              <a:solidFill>
                <a:srgbClr val="0070C0"/>
              </a:solidFill>
            </a:endParaRPr>
          </a:p>
          <a:p>
            <a:r>
              <a:rPr lang="en-US" altLang="zh-CN" sz="2100" i="1" dirty="0">
                <a:solidFill>
                  <a:srgbClr val="0070C0"/>
                </a:solidFill>
              </a:rPr>
              <a:t>4.5.2  TPI </a:t>
            </a:r>
            <a:r>
              <a:rPr lang="en-US" altLang="zh-CN" sz="1350" i="1" dirty="0">
                <a:solidFill>
                  <a:srgbClr val="0070C0"/>
                </a:solidFill>
              </a:rPr>
              <a:t>(Test Process Improvement)</a:t>
            </a:r>
            <a:endParaRPr lang="en-US" altLang="zh-CN" sz="1350" i="1" dirty="0">
              <a:solidFill>
                <a:srgbClr val="0070C0"/>
              </a:solidFill>
            </a:endParaRPr>
          </a:p>
          <a:p>
            <a:r>
              <a:rPr lang="en-US" altLang="zh-CN" sz="2100" i="1" dirty="0">
                <a:solidFill>
                  <a:srgbClr val="0070C0"/>
                </a:solidFill>
              </a:rPr>
              <a:t>4.5.3  CTP </a:t>
            </a:r>
            <a:r>
              <a:rPr lang="en-US" altLang="zh-CN" sz="1350" i="1" dirty="0">
                <a:solidFill>
                  <a:srgbClr val="0070C0"/>
                </a:solidFill>
              </a:rPr>
              <a:t>(Critical Test Process)</a:t>
            </a:r>
            <a:endParaRPr lang="en-US" altLang="zh-CN" sz="1350" i="1" dirty="0">
              <a:solidFill>
                <a:srgbClr val="0070C0"/>
              </a:solidFill>
            </a:endParaRPr>
          </a:p>
          <a:p>
            <a:r>
              <a:rPr lang="en-US" altLang="zh-CN" sz="2100" i="1" dirty="0">
                <a:solidFill>
                  <a:srgbClr val="0070C0"/>
                </a:solidFill>
              </a:rPr>
              <a:t>4.5.4  STEP </a:t>
            </a:r>
            <a:r>
              <a:rPr lang="en-US" altLang="zh-CN" sz="1350" i="1" dirty="0">
                <a:solidFill>
                  <a:srgbClr val="0070C0"/>
                </a:solidFill>
              </a:rPr>
              <a:t>(Systematic Test &amp; Evaluation Process)</a:t>
            </a:r>
            <a:endParaRPr lang="en-US" altLang="zh-CN" sz="1350" i="1" dirty="0">
              <a:solidFill>
                <a:srgbClr val="0070C0"/>
              </a:solidFill>
            </a:endParaRPr>
          </a:p>
        </p:txBody>
      </p:sp>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4.4.1  </a:t>
            </a:r>
            <a:r>
              <a:rPr kumimoji="1" lang="en-US" altLang="zh-CN" sz="2400" dirty="0" err="1">
                <a:sym typeface="+mn-ea"/>
              </a:rPr>
              <a:t>TMMi</a:t>
            </a:r>
            <a:r>
              <a:rPr kumimoji="1" lang="zh-CN" altLang="en-US" sz="2400" dirty="0">
                <a:sym typeface="+mn-ea"/>
              </a:rPr>
              <a:t> </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0" indent="0">
              <a:lnSpc>
                <a:spcPct val="150000"/>
              </a:lnSpc>
              <a:buNone/>
            </a:pPr>
            <a:r>
              <a:rPr lang="zh-CN" altLang="en-US" sz="2000" dirty="0">
                <a:latin typeface="微软雅黑" panose="020B0503020204020204" pitchFamily="34" charset="-122"/>
                <a:ea typeface="微软雅黑" panose="020B0503020204020204" pitchFamily="34" charset="-122"/>
              </a:rPr>
              <a:t>过程能力描述了遵循一个软件测试过程可能达到的预期结果的范围。TMMi的建立，得益于以下3点</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充分吸收、CMM/CMMi的精华</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基于历史演化的测试过程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业界的最佳实践</a:t>
            </a:r>
            <a:endParaRPr lang="zh-CN" altLang="en-US" sz="20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8298180"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sz="2000" dirty="0">
                <a:latin typeface="微软雅黑" panose="020B0503020204020204" pitchFamily="34" charset="-122"/>
                <a:ea typeface="微软雅黑" panose="020B0503020204020204" pitchFamily="34" charset="-122"/>
                <a:sym typeface="+mn-ea"/>
              </a:rPr>
              <a:t>TMM</a:t>
            </a:r>
            <a:r>
              <a:rPr lang="zh-CN" altLang="en-US" sz="2000" dirty="0">
                <a:latin typeface="微软雅黑" panose="020B0503020204020204" pitchFamily="34" charset="-122"/>
                <a:ea typeface="微软雅黑" panose="020B0503020204020204" pitchFamily="34" charset="-122"/>
                <a:sym typeface="+mn-ea"/>
              </a:rPr>
              <a:t>由以下两个主要部分组成</a:t>
            </a:r>
            <a:endParaRPr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sz="2000" dirty="0">
                <a:latin typeface="微软雅黑" panose="020B0503020204020204" pitchFamily="34" charset="-122"/>
                <a:ea typeface="微软雅黑" panose="020B0503020204020204" pitchFamily="34" charset="-122"/>
                <a:sym typeface="+mn-ea"/>
              </a:rPr>
              <a:t>5个别级的一系列测试能力成熟度的定义，每个级别的组成包括到期目标、到期子目标活动、任务和职责等</a:t>
            </a:r>
            <a:endParaRPr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sz="2000" dirty="0">
                <a:latin typeface="微软雅黑" panose="020B0503020204020204" pitchFamily="34" charset="-122"/>
                <a:ea typeface="微软雅黑" panose="020B0503020204020204" pitchFamily="34" charset="-122"/>
                <a:sym typeface="+mn-ea"/>
              </a:rPr>
              <a:t>一套评价模型，包括一个成熟度问卷、评估程序和团队选拔培训指南</a:t>
            </a:r>
            <a:endParaRPr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测试左移和测试右移</a:t>
            </a:r>
            <a:endParaRPr kumimoji="1" lang="zh-CN" altLang="en-US" dirty="0"/>
          </a:p>
        </p:txBody>
      </p:sp>
      <p:sp>
        <p:nvSpPr>
          <p:cNvPr id="15" name="云形 14"/>
          <p:cNvSpPr/>
          <p:nvPr/>
        </p:nvSpPr>
        <p:spPr>
          <a:xfrm>
            <a:off x="3946488" y="2956833"/>
            <a:ext cx="1422471" cy="881374"/>
          </a:xfrm>
          <a:prstGeom prst="clou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700" dirty="0">
                <a:solidFill>
                  <a:srgbClr val="002060"/>
                </a:solidFill>
                <a:latin typeface="微软雅黑" panose="020B0503020204020204" pitchFamily="34" charset="-122"/>
                <a:ea typeface="微软雅黑" panose="020B0503020204020204" pitchFamily="34" charset="-122"/>
              </a:rPr>
              <a:t>测试</a:t>
            </a:r>
            <a:endParaRPr kumimoji="1" lang="zh-CN" altLang="en-US" sz="2700" dirty="0">
              <a:solidFill>
                <a:srgbClr val="002060"/>
              </a:solidFill>
              <a:latin typeface="微软雅黑" panose="020B0503020204020204" pitchFamily="34" charset="-122"/>
              <a:ea typeface="微软雅黑" panose="020B0503020204020204" pitchFamily="34" charset="-122"/>
            </a:endParaRPr>
          </a:p>
        </p:txBody>
      </p:sp>
      <p:sp>
        <p:nvSpPr>
          <p:cNvPr id="18" name="云形 17"/>
          <p:cNvSpPr/>
          <p:nvPr/>
        </p:nvSpPr>
        <p:spPr>
          <a:xfrm>
            <a:off x="3741256" y="1185699"/>
            <a:ext cx="1626518" cy="855661"/>
          </a:xfrm>
          <a:prstGeom prst="clou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2">
                    <a:lumMod val="50000"/>
                  </a:schemeClr>
                </a:solidFill>
                <a:latin typeface="微软雅黑" panose="020B0503020204020204" pitchFamily="34" charset="-122"/>
                <a:ea typeface="微软雅黑" panose="020B0503020204020204" pitchFamily="34" charset="-122"/>
              </a:rPr>
              <a:t>专业化</a:t>
            </a:r>
            <a:endParaRPr kumimoji="1" lang="en-US" altLang="zh-CN" dirty="0">
              <a:solidFill>
                <a:schemeClr val="accent2">
                  <a:lumMod val="50000"/>
                </a:schemeClr>
              </a:solidFill>
              <a:latin typeface="微软雅黑" panose="020B0503020204020204" pitchFamily="34" charset="-122"/>
              <a:ea typeface="微软雅黑" panose="020B0503020204020204" pitchFamily="34" charset="-122"/>
            </a:endParaRPr>
          </a:p>
          <a:p>
            <a:pPr algn="ctr"/>
            <a:r>
              <a:rPr kumimoji="1" lang="zh-CN" altLang="en-US" dirty="0">
                <a:solidFill>
                  <a:schemeClr val="accent2">
                    <a:lumMod val="50000"/>
                  </a:schemeClr>
                </a:solidFill>
                <a:latin typeface="微软雅黑" panose="020B0503020204020204" pitchFamily="34" charset="-122"/>
                <a:ea typeface="微软雅黑" panose="020B0503020204020204" pitchFamily="34" charset="-122"/>
              </a:rPr>
              <a:t>服务化</a:t>
            </a:r>
            <a:endParaRPr kumimoji="1" lang="zh-CN" altLang="en-US" dirty="0">
              <a:solidFill>
                <a:schemeClr val="accent2">
                  <a:lumMod val="50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408207" y="1470376"/>
            <a:ext cx="2542695" cy="1927145"/>
            <a:chOff x="1408207" y="1470376"/>
            <a:chExt cx="2542695" cy="1927145"/>
          </a:xfrm>
        </p:grpSpPr>
        <p:sp>
          <p:nvSpPr>
            <p:cNvPr id="19" name="椭圆 18"/>
            <p:cNvSpPr/>
            <p:nvPr/>
          </p:nvSpPr>
          <p:spPr>
            <a:xfrm>
              <a:off x="1408207" y="1470376"/>
              <a:ext cx="990422" cy="758415"/>
            </a:xfrm>
            <a:prstGeom prst="ellipse">
              <a:avLst/>
            </a:prstGeom>
            <a:solidFill>
              <a:srgbClr val="E6F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dirty="0">
                  <a:solidFill>
                    <a:schemeClr val="accent2">
                      <a:lumMod val="50000"/>
                    </a:schemeClr>
                  </a:solidFill>
                  <a:latin typeface="微软雅黑" panose="020B0503020204020204" pitchFamily="34" charset="-122"/>
                  <a:ea typeface="微软雅黑" panose="020B0503020204020204" pitchFamily="34" charset="-122"/>
                </a:rPr>
                <a:t>需求</a:t>
              </a:r>
              <a:endParaRPr kumimoji="1" lang="zh-CN" altLang="en-US" sz="2100" dirty="0">
                <a:solidFill>
                  <a:schemeClr val="accent2">
                    <a:lumMod val="50000"/>
                  </a:schemeClr>
                </a:solidFill>
                <a:latin typeface="微软雅黑" panose="020B0503020204020204" pitchFamily="34" charset="-122"/>
                <a:ea typeface="微软雅黑" panose="020B0503020204020204" pitchFamily="34" charset="-122"/>
              </a:endParaRPr>
            </a:p>
          </p:txBody>
        </p:sp>
        <p:cxnSp>
          <p:nvCxnSpPr>
            <p:cNvPr id="22" name="曲线连接符 21"/>
            <p:cNvCxnSpPr>
              <a:stCxn id="15" idx="2"/>
              <a:endCxn id="19" idx="4"/>
            </p:cNvCxnSpPr>
            <p:nvPr/>
          </p:nvCxnSpPr>
          <p:spPr>
            <a:xfrm rot="10800000">
              <a:off x="1903419" y="2228791"/>
              <a:ext cx="2047483" cy="1168730"/>
            </a:xfrm>
            <a:prstGeom prst="curvedConnector2">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5367774" y="1470376"/>
            <a:ext cx="2180787" cy="1927145"/>
            <a:chOff x="5367774" y="1470376"/>
            <a:chExt cx="2180787" cy="1927145"/>
          </a:xfrm>
        </p:grpSpPr>
        <p:sp>
          <p:nvSpPr>
            <p:cNvPr id="20" name="椭圆 19"/>
            <p:cNvSpPr/>
            <p:nvPr/>
          </p:nvSpPr>
          <p:spPr>
            <a:xfrm>
              <a:off x="6588441" y="1470376"/>
              <a:ext cx="960120" cy="838385"/>
            </a:xfrm>
            <a:prstGeom prst="ellipse">
              <a:avLst/>
            </a:prstGeom>
            <a:solidFill>
              <a:srgbClr val="E6F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dirty="0">
                  <a:solidFill>
                    <a:schemeClr val="accent2">
                      <a:lumMod val="50000"/>
                    </a:schemeClr>
                  </a:solidFill>
                  <a:latin typeface="微软雅黑" panose="020B0503020204020204" pitchFamily="34" charset="-122"/>
                  <a:ea typeface="微软雅黑" panose="020B0503020204020204" pitchFamily="34" charset="-122"/>
                </a:rPr>
                <a:t>运维</a:t>
              </a:r>
              <a:endParaRPr kumimoji="1" lang="zh-CN" altLang="en-US" sz="2100" dirty="0">
                <a:solidFill>
                  <a:schemeClr val="accent2">
                    <a:lumMod val="50000"/>
                  </a:schemeClr>
                </a:solidFill>
                <a:latin typeface="微软雅黑" panose="020B0503020204020204" pitchFamily="34" charset="-122"/>
                <a:ea typeface="微软雅黑" panose="020B0503020204020204" pitchFamily="34" charset="-122"/>
              </a:endParaRPr>
            </a:p>
          </p:txBody>
        </p:sp>
        <p:cxnSp>
          <p:nvCxnSpPr>
            <p:cNvPr id="21" name="曲线连接符 20"/>
            <p:cNvCxnSpPr>
              <a:stCxn id="15" idx="0"/>
              <a:endCxn id="20" idx="4"/>
            </p:cNvCxnSpPr>
            <p:nvPr/>
          </p:nvCxnSpPr>
          <p:spPr>
            <a:xfrm flipV="1">
              <a:off x="5367774" y="2308762"/>
              <a:ext cx="1700728" cy="1088759"/>
            </a:xfrm>
            <a:prstGeom prst="curvedConnector2">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曲线连接符 22"/>
          <p:cNvCxnSpPr>
            <a:stCxn id="15" idx="3"/>
            <a:endCxn id="18" idx="1"/>
          </p:cNvCxnSpPr>
          <p:nvPr/>
        </p:nvCxnSpPr>
        <p:spPr>
          <a:xfrm rot="16200000" flipV="1">
            <a:off x="4122731" y="2472233"/>
            <a:ext cx="966778" cy="103209"/>
          </a:xfrm>
          <a:prstGeom prst="curvedConnector3">
            <a:avLst>
              <a:gd name="adj1" fmla="val 50000"/>
            </a:avLst>
          </a:prstGeom>
          <a:ln w="76200">
            <a:solidFill>
              <a:schemeClr val="accent4">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TMM5</a:t>
            </a:r>
            <a:r>
              <a:rPr kumimoji="1" lang="zh-CN" altLang="en-US" sz="2400" dirty="0" err="1">
                <a:sym typeface="+mn-ea"/>
              </a:rPr>
              <a:t>个</a:t>
            </a:r>
            <a:r>
              <a:rPr kumimoji="1" lang="zh-CN" altLang="en-US" sz="2400" dirty="0" err="1">
                <a:sym typeface="+mn-ea"/>
              </a:rPr>
              <a:t>级别</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22532" name="Picture 4" descr="4-9-2.gif"/>
          <p:cNvPicPr>
            <a:picLocks noChangeAspect="1"/>
          </p:cNvPicPr>
          <p:nvPr>
            <p:custDataLst>
              <p:tags r:id="rId1"/>
            </p:custDataLst>
          </p:nvPr>
        </p:nvPicPr>
        <p:blipFill>
          <a:blip r:embed="rId2" cstate="print"/>
          <a:srcRect/>
          <a:stretch>
            <a:fillRect/>
          </a:stretch>
        </p:blipFill>
        <p:spPr bwMode="auto">
          <a:xfrm>
            <a:off x="3429000" y="514985"/>
            <a:ext cx="5396230" cy="4453890"/>
          </a:xfrm>
          <a:prstGeom prst="rect">
            <a:avLst/>
          </a:prstGeom>
          <a:noFill/>
          <a:ln w="9525">
            <a:noFill/>
            <a:miter lim="800000"/>
            <a:headEnd/>
            <a:tailEnd/>
          </a:ln>
        </p:spPr>
      </p:pic>
      <p:sp>
        <p:nvSpPr>
          <p:cNvPr id="4" name="文本框 3"/>
          <p:cNvSpPr txBox="1"/>
          <p:nvPr/>
        </p:nvSpPr>
        <p:spPr>
          <a:xfrm>
            <a:off x="4168140" y="2911475"/>
            <a:ext cx="1036955" cy="245110"/>
          </a:xfrm>
          <a:prstGeom prst="rect">
            <a:avLst/>
          </a:prstGeom>
          <a:solidFill>
            <a:schemeClr val="bg1"/>
          </a:solidFill>
        </p:spPr>
        <p:txBody>
          <a:bodyPr wrap="square" rtlCol="0">
            <a:spAutoFit/>
          </a:bodyPr>
          <a:p>
            <a:r>
              <a:rPr lang="en-US" altLang="zh-CN" sz="1000" b="1"/>
              <a:t>2. </a:t>
            </a:r>
            <a:r>
              <a:rPr lang="zh-CN" altLang="en-US" sz="1000" b="1"/>
              <a:t>阶段定义级</a:t>
            </a:r>
            <a:endParaRPr lang="zh-CN" altLang="en-US" sz="1000" b="1"/>
          </a:p>
        </p:txBody>
      </p:sp>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69320" y="299188"/>
            <a:ext cx="4212840" cy="540284"/>
          </a:xfrm>
        </p:spPr>
        <p:txBody>
          <a:bodyPr/>
          <a:lstStyle/>
          <a:p>
            <a:r>
              <a:rPr kumimoji="1" lang="en-US" altLang="zh-CN" dirty="0" err="1">
                <a:latin typeface="微软雅黑" panose="020B0503020204020204" pitchFamily="34" charset="-122"/>
                <a:ea typeface="微软雅黑" panose="020B0503020204020204" pitchFamily="34" charset="-122"/>
              </a:rPr>
              <a:t>TMMi</a:t>
            </a:r>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5</a:t>
            </a:r>
            <a:r>
              <a:rPr kumimoji="1" lang="zh-CN" altLang="en-US" dirty="0">
                <a:latin typeface="微软雅黑" panose="020B0503020204020204" pitchFamily="34" charset="-122"/>
                <a:ea typeface="微软雅黑" panose="020B0503020204020204" pitchFamily="34" charset="-122"/>
              </a:rPr>
              <a:t>个级别简述</a:t>
            </a:r>
            <a:endParaRPr kumimoji="1" lang="zh-CN" altLang="en-US" dirty="0">
              <a:latin typeface="微软雅黑" panose="020B0503020204020204" pitchFamily="34" charset="-122"/>
              <a:ea typeface="微软雅黑" panose="020B0503020204020204" pitchFamily="34" charset="-122"/>
            </a:endParaRPr>
          </a:p>
        </p:txBody>
      </p:sp>
      <p:pic>
        <p:nvPicPr>
          <p:cNvPr id="2" name="Picture 4" descr="http://www.experimentus.com/images/experimentus/iPI_TMMi_diagram.jpg"/>
          <p:cNvPicPr>
            <a:picLocks noChangeAspect="1" noChangeArrowheads="1"/>
          </p:cNvPicPr>
          <p:nvPr/>
        </p:nvPicPr>
        <p:blipFill>
          <a:blip r:embed="rId1" cstate="print"/>
          <a:srcRect/>
          <a:stretch>
            <a:fillRect/>
          </a:stretch>
        </p:blipFill>
        <p:spPr bwMode="auto">
          <a:xfrm>
            <a:off x="1537495" y="839472"/>
            <a:ext cx="6069010" cy="4090337"/>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89198" y="305014"/>
            <a:ext cx="4428864" cy="486278"/>
          </a:xfrm>
        </p:spPr>
        <p:txBody>
          <a:bodyPr/>
          <a:lstStyle/>
          <a:p>
            <a:r>
              <a:rPr kumimoji="1" lang="en-US" altLang="zh-CN" dirty="0" err="1">
                <a:latin typeface="微软雅黑" panose="020B0503020204020204" pitchFamily="34" charset="-122"/>
                <a:ea typeface="微软雅黑" panose="020B0503020204020204" pitchFamily="34" charset="-122"/>
              </a:rPr>
              <a:t>TMMi</a:t>
            </a:r>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5</a:t>
            </a:r>
            <a:r>
              <a:rPr kumimoji="1" lang="zh-CN" altLang="en-US" dirty="0">
                <a:latin typeface="微软雅黑" panose="020B0503020204020204" pitchFamily="34" charset="-122"/>
                <a:ea typeface="微软雅黑" panose="020B0503020204020204" pitchFamily="34" charset="-122"/>
              </a:rPr>
              <a:t>级别内容</a:t>
            </a:r>
            <a:endParaRPr kumimoji="1" lang="zh-CN" altLang="en-US" dirty="0">
              <a:latin typeface="微软雅黑" panose="020B0503020204020204" pitchFamily="34" charset="-122"/>
              <a:ea typeface="微软雅黑" panose="020B0503020204020204" pitchFamily="34" charset="-122"/>
            </a:endParaRPr>
          </a:p>
        </p:txBody>
      </p:sp>
      <p:pic>
        <p:nvPicPr>
          <p:cNvPr id="23556" name="Picture 6" descr="4-9-3.gif"/>
          <p:cNvPicPr>
            <a:picLocks noChangeAspect="1"/>
          </p:cNvPicPr>
          <p:nvPr/>
        </p:nvPicPr>
        <p:blipFill>
          <a:blip r:embed="rId1" cstate="print"/>
          <a:srcRect/>
          <a:stretch>
            <a:fillRect/>
          </a:stretch>
        </p:blipFill>
        <p:spPr bwMode="auto">
          <a:xfrm>
            <a:off x="2238128" y="935430"/>
            <a:ext cx="5057193" cy="4071926"/>
          </a:xfrm>
          <a:prstGeom prst="rect">
            <a:avLst/>
          </a:prstGeom>
          <a:noFill/>
          <a:ln w="9525">
            <a:noFill/>
            <a:miter lim="800000"/>
            <a:headEnd/>
            <a:tailEnd/>
          </a:ln>
        </p:spPr>
      </p:pic>
      <p:sp>
        <p:nvSpPr>
          <p:cNvPr id="6" name="TextBox 5"/>
          <p:cNvSpPr txBox="1"/>
          <p:nvPr/>
        </p:nvSpPr>
        <p:spPr>
          <a:xfrm>
            <a:off x="3065283" y="668254"/>
            <a:ext cx="540060" cy="300082"/>
          </a:xfrm>
          <a:prstGeom prst="rect">
            <a:avLst/>
          </a:prstGeom>
          <a:noFill/>
        </p:spPr>
        <p:txBody>
          <a:bodyPr wrap="square" rtlCol="0">
            <a:spAutoFit/>
          </a:bodyPr>
          <a:lstStyle/>
          <a:p>
            <a:r>
              <a:rPr lang="zh-CN" altLang="en-US" sz="1350" dirty="0">
                <a:solidFill>
                  <a:srgbClr val="FF0000"/>
                </a:solidFill>
              </a:rPr>
              <a:t>描述</a:t>
            </a:r>
            <a:endParaRPr lang="zh-CN" altLang="en-US" sz="1350" dirty="0">
              <a:solidFill>
                <a:srgbClr val="FF0000"/>
              </a:solidFill>
            </a:endParaRPr>
          </a:p>
        </p:txBody>
      </p:sp>
      <p:sp>
        <p:nvSpPr>
          <p:cNvPr id="7" name="TextBox 6"/>
          <p:cNvSpPr txBox="1"/>
          <p:nvPr/>
        </p:nvSpPr>
        <p:spPr>
          <a:xfrm>
            <a:off x="4550448" y="641251"/>
            <a:ext cx="540060" cy="300082"/>
          </a:xfrm>
          <a:prstGeom prst="rect">
            <a:avLst/>
          </a:prstGeom>
          <a:noFill/>
        </p:spPr>
        <p:txBody>
          <a:bodyPr wrap="square" rtlCol="0">
            <a:spAutoFit/>
          </a:bodyPr>
          <a:lstStyle/>
          <a:p>
            <a:r>
              <a:rPr lang="zh-CN" altLang="en-US" sz="1350" dirty="0">
                <a:solidFill>
                  <a:srgbClr val="FF0000"/>
                </a:solidFill>
              </a:rPr>
              <a:t>特征</a:t>
            </a:r>
            <a:endParaRPr lang="zh-CN" altLang="en-US" sz="1350" dirty="0">
              <a:solidFill>
                <a:srgbClr val="FF0000"/>
              </a:solidFill>
            </a:endParaRPr>
          </a:p>
        </p:txBody>
      </p:sp>
      <p:sp>
        <p:nvSpPr>
          <p:cNvPr id="8" name="TextBox 7"/>
          <p:cNvSpPr txBox="1"/>
          <p:nvPr/>
        </p:nvSpPr>
        <p:spPr>
          <a:xfrm>
            <a:off x="6181428" y="627741"/>
            <a:ext cx="540060" cy="300082"/>
          </a:xfrm>
          <a:prstGeom prst="rect">
            <a:avLst/>
          </a:prstGeom>
          <a:noFill/>
        </p:spPr>
        <p:txBody>
          <a:bodyPr wrap="square" rtlCol="0">
            <a:spAutoFit/>
          </a:bodyPr>
          <a:lstStyle/>
          <a:p>
            <a:r>
              <a:rPr lang="zh-CN" altLang="en-US" sz="1350" dirty="0">
                <a:solidFill>
                  <a:srgbClr val="FF0000"/>
                </a:solidFill>
              </a:rPr>
              <a:t>目标</a:t>
            </a:r>
            <a:endParaRPr lang="zh-CN" altLang="en-US" sz="1350" dirty="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97463" y="360219"/>
            <a:ext cx="4806906" cy="540284"/>
          </a:xfrm>
        </p:spPr>
        <p:txBody>
          <a:bodyPr/>
          <a:lstStyle/>
          <a:p>
            <a:r>
              <a:rPr kumimoji="1" lang="en-US" altLang="zh-CN" dirty="0">
                <a:latin typeface="微软雅黑" panose="020B0503020204020204" pitchFamily="34" charset="-122"/>
                <a:ea typeface="微软雅黑" panose="020B0503020204020204" pitchFamily="34" charset="-122"/>
              </a:rPr>
              <a:t>4.4.2  TPI</a:t>
            </a:r>
            <a:r>
              <a:rPr kumimoji="1" lang="zh-CN" altLang="en-US" dirty="0">
                <a:latin typeface="微软雅黑" panose="020B0503020204020204" pitchFamily="34" charset="-122"/>
                <a:ea typeface="微软雅黑" panose="020B0503020204020204" pitchFamily="34" charset="-122"/>
              </a:rPr>
              <a:t> </a:t>
            </a:r>
            <a:endParaRPr kumimoji="1" lang="zh-CN" altLang="en-US" dirty="0">
              <a:latin typeface="微软雅黑" panose="020B0503020204020204" pitchFamily="34" charset="-122"/>
              <a:ea typeface="微软雅黑" panose="020B0503020204020204" pitchFamily="34" charset="-122"/>
            </a:endParaRPr>
          </a:p>
        </p:txBody>
      </p:sp>
      <p:pic>
        <p:nvPicPr>
          <p:cNvPr id="24580" name="Picture 4" descr="4-10.gif"/>
          <p:cNvPicPr>
            <a:picLocks noChangeAspect="1"/>
          </p:cNvPicPr>
          <p:nvPr/>
        </p:nvPicPr>
        <p:blipFill>
          <a:blip r:embed="rId1" cstate="print"/>
          <a:srcRect/>
          <a:stretch>
            <a:fillRect/>
          </a:stretch>
        </p:blipFill>
        <p:spPr bwMode="auto">
          <a:xfrm>
            <a:off x="1378962" y="1814903"/>
            <a:ext cx="6386076" cy="2842440"/>
          </a:xfrm>
          <a:prstGeom prst="rect">
            <a:avLst/>
          </a:prstGeom>
          <a:noFill/>
          <a:ln w="9525">
            <a:noFill/>
            <a:miter lim="800000"/>
            <a:headEnd/>
            <a:tailEnd/>
          </a:ln>
        </p:spPr>
      </p:pic>
      <p:sp>
        <p:nvSpPr>
          <p:cNvPr id="24581" name="Rectangle 5"/>
          <p:cNvSpPr>
            <a:spLocks noChangeArrowheads="1"/>
          </p:cNvSpPr>
          <p:nvPr/>
        </p:nvSpPr>
        <p:spPr bwMode="auto">
          <a:xfrm>
            <a:off x="596500" y="900503"/>
            <a:ext cx="8199631" cy="869533"/>
          </a:xfrm>
          <a:prstGeom prst="rect">
            <a:avLst/>
          </a:prstGeom>
          <a:noFill/>
          <a:ln w="9525">
            <a:noFill/>
            <a:miter lim="800000"/>
          </a:ln>
        </p:spPr>
        <p:txBody>
          <a:bodyPr wrap="square">
            <a:spAutoFit/>
          </a:bodyPr>
          <a:lstStyle/>
          <a:p>
            <a:pPr>
              <a:lnSpc>
                <a:spcPct val="150000"/>
              </a:lnSpc>
            </a:pPr>
            <a:r>
              <a:rPr lang="en-US" altLang="zh-CN" dirty="0">
                <a:latin typeface="Arial" panose="020B0604020202020204" pitchFamily="34" charset="0"/>
                <a:ea typeface="楷体" panose="02010609060101010101" pitchFamily="49" charset="-122"/>
                <a:cs typeface="Arial" panose="020B0604020202020204" pitchFamily="34" charset="0"/>
              </a:rPr>
              <a:t>TPI</a:t>
            </a:r>
            <a:r>
              <a:rPr lang="zh-CN" altLang="en-US" dirty="0">
                <a:latin typeface="Arial" panose="020B0604020202020204" pitchFamily="34" charset="0"/>
                <a:ea typeface="楷体" panose="02010609060101010101" pitchFamily="49" charset="-122"/>
                <a:cs typeface="Arial" panose="020B0604020202020204" pitchFamily="34" charset="0"/>
              </a:rPr>
              <a:t>（</a:t>
            </a:r>
            <a:r>
              <a:rPr lang="en-US" altLang="zh-CN" dirty="0">
                <a:latin typeface="Arial" panose="020B0604020202020204" pitchFamily="34" charset="0"/>
                <a:ea typeface="楷体" panose="02010609060101010101" pitchFamily="49" charset="-122"/>
                <a:cs typeface="Arial" panose="020B0604020202020204" pitchFamily="34" charset="0"/>
              </a:rPr>
              <a:t>Test Process Improvement</a:t>
            </a:r>
            <a:r>
              <a:rPr lang="zh-CN" altLang="en-US" dirty="0">
                <a:latin typeface="Arial" panose="020B0604020202020204" pitchFamily="34" charset="0"/>
                <a:ea typeface="楷体" panose="02010609060101010101" pitchFamily="49" charset="-122"/>
                <a:cs typeface="Arial" panose="020B0604020202020204" pitchFamily="34" charset="0"/>
              </a:rPr>
              <a:t>）是基于连续性表示法的测试过程改进的参考模型，是在软件控制、测试知识以及过往经验的基础上开发出来的</a:t>
            </a:r>
            <a:endParaRPr lang="zh-CN" altLang="en-US" dirty="0">
              <a:latin typeface="Arial" panose="020B0604020202020204" pitchFamily="34" charset="0"/>
              <a:ea typeface="楷体" panose="02010609060101010101" pitchFamily="49" charset="-122"/>
              <a:cs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关键</a:t>
            </a:r>
            <a:r>
              <a:rPr kumimoji="1" lang="zh-CN" altLang="en-US" sz="2400" dirty="0" err="1">
                <a:sym typeface="+mn-ea"/>
              </a:rPr>
              <a:t>域</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813435"/>
            <a:ext cx="8298180"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测试过程的各个方面称为</a:t>
            </a:r>
            <a:r>
              <a:rPr lang="zh-CN" altLang="en-US" sz="2000" dirty="0">
                <a:latin typeface="微软雅黑" panose="020B0503020204020204" pitchFamily="34" charset="-122"/>
                <a:ea typeface="微软雅黑" panose="020B0503020204020204" pitchFamily="34" charset="-122"/>
                <a:sym typeface="+mn-ea"/>
              </a:rPr>
              <a:t>关键域</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TPI</a:t>
            </a:r>
            <a:r>
              <a:rPr lang="zh-CN" altLang="en-US" sz="2000" dirty="0">
                <a:latin typeface="微软雅黑" panose="020B0503020204020204" pitchFamily="34" charset="-122"/>
                <a:ea typeface="微软雅黑" panose="020B0503020204020204" pitchFamily="34" charset="-122"/>
                <a:sym typeface="+mn-ea"/>
              </a:rPr>
              <a:t>的</a:t>
            </a:r>
            <a:r>
              <a:rPr lang="en-US" altLang="zh-CN" sz="2000" dirty="0">
                <a:latin typeface="微软雅黑" panose="020B0503020204020204" pitchFamily="34" charset="-122"/>
                <a:ea typeface="微软雅黑" panose="020B0503020204020204" pitchFamily="34" charset="-122"/>
                <a:sym typeface="+mn-ea"/>
              </a:rPr>
              <a:t>16</a:t>
            </a:r>
            <a:r>
              <a:rPr lang="zh-CN" altLang="en-US" sz="2000" dirty="0">
                <a:latin typeface="微软雅黑" panose="020B0503020204020204" pitchFamily="34" charset="-122"/>
                <a:ea typeface="微软雅黑" panose="020B0503020204020204" pitchFamily="34" charset="-122"/>
                <a:sym typeface="+mn-ea"/>
              </a:rPr>
              <a:t>个</a:t>
            </a:r>
            <a:r>
              <a:rPr lang="zh-CN" altLang="en-US" sz="2000" dirty="0">
                <a:latin typeface="微软雅黑" panose="020B0503020204020204" pitchFamily="34" charset="-122"/>
                <a:ea typeface="微软雅黑" panose="020B0503020204020204" pitchFamily="34" charset="-122"/>
                <a:sym typeface="+mn-ea"/>
              </a:rPr>
              <a:t>关键域</a:t>
            </a:r>
            <a:endParaRPr lang="zh-CN" altLang="en-US" sz="2000" dirty="0">
              <a:latin typeface="微软雅黑" panose="020B0503020204020204" pitchFamily="34" charset="-122"/>
              <a:ea typeface="微软雅黑" panose="020B0503020204020204" pitchFamily="34" charset="-122"/>
              <a:sym typeface="+mn-ea"/>
            </a:endParaRPr>
          </a:p>
        </p:txBody>
      </p:sp>
      <p:sp>
        <p:nvSpPr>
          <p:cNvPr id="4" name="根据分享大纲以及讲义开头列写的学习要点，依次开始深入讲解。"/>
          <p:cNvSpPr txBox="1"/>
          <p:nvPr>
            <p:custDataLst>
              <p:tags r:id="rId1"/>
            </p:custDataLst>
          </p:nvPr>
        </p:nvSpPr>
        <p:spPr>
          <a:xfrm>
            <a:off x="4163695" y="1838008"/>
            <a:ext cx="1969135" cy="268668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度量</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缺陷管理</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测试件管理</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测试方法实践</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测试人员专业化</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测试用例设计</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测试工具</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测试环境</a:t>
            </a:r>
            <a:endParaRPr lang="zh-CN" altLang="en-US" sz="1400" dirty="0">
              <a:latin typeface="微软雅黑" panose="020B0503020204020204" pitchFamily="34" charset="-122"/>
              <a:ea typeface="微软雅黑" panose="020B0503020204020204" pitchFamily="34" charset="-122"/>
              <a:sym typeface="+mn-ea"/>
            </a:endParaRPr>
          </a:p>
        </p:txBody>
      </p:sp>
      <p:sp>
        <p:nvSpPr>
          <p:cNvPr id="5" name="根据分享大纲以及讲义开头列写的学习要点，依次开始深入讲解。"/>
          <p:cNvSpPr txBox="1"/>
          <p:nvPr>
            <p:custDataLst>
              <p:tags r:id="rId2"/>
            </p:custDataLst>
          </p:nvPr>
        </p:nvSpPr>
        <p:spPr>
          <a:xfrm>
            <a:off x="989330" y="1769110"/>
            <a:ext cx="1969135"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对相关利益者的承诺</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介入程度</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测试策略</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测试组织</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沟通</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报告</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测试过程管理</a:t>
            </a:r>
            <a:endParaRPr lang="zh-CN" altLang="en-US" sz="14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400" dirty="0">
                <a:latin typeface="微软雅黑" panose="020B0503020204020204" pitchFamily="34" charset="-122"/>
                <a:ea typeface="微软雅黑" panose="020B0503020204020204" pitchFamily="34" charset="-122"/>
                <a:sym typeface="+mn-ea"/>
              </a:rPr>
              <a:t>估算和计划</a:t>
            </a:r>
            <a:endParaRPr lang="zh-CN" altLang="en-US" sz="14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TPI </a:t>
            </a:r>
            <a:r>
              <a:rPr kumimoji="1" lang="zh-CN" altLang="en-US" sz="2400" dirty="0">
                <a:sym typeface="+mn-ea"/>
              </a:rPr>
              <a:t>级别</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每个关键域所处的状态，即对关键域的评估结果，通过级别来体现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模型提供了4个级别，由A到D，A是最低级</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根据测试过程的可视性改善、测试效率的提高、或成本的降低以及质量的提高，级别会有所上升</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一些关键域只能达到</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级，如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sym typeface="+mn-ea"/>
              </a:rPr>
              <a:t>估计和计划</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关键域的级别间有着依赖关系。例如若</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报告</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这个关键域没有达到</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级，则</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度量与分析</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关键域无法到达</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级</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TPI</a:t>
            </a:r>
            <a:r>
              <a:rPr kumimoji="1" lang="zh-CN" altLang="en-US" sz="2400" dirty="0">
                <a:sym typeface="+mn-ea"/>
              </a:rPr>
              <a:t>成熟度矩阵</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rPr>
              <a:t>TPI</a:t>
            </a:r>
            <a:r>
              <a:rPr lang="zh-CN" altLang="en-US" sz="2000" dirty="0">
                <a:latin typeface="微软雅黑" panose="020B0503020204020204" pitchFamily="34" charset="-122"/>
                <a:ea typeface="微软雅黑" panose="020B0503020204020204" pitchFamily="34" charset="-122"/>
              </a:rPr>
              <a:t>模型给出了测试过程成熟度等级，共</a:t>
            </a:r>
            <a:r>
              <a:rPr lang="en-US" altLang="zh-CN" sz="2000" dirty="0">
                <a:latin typeface="微软雅黑" panose="020B0503020204020204" pitchFamily="34" charset="-122"/>
                <a:ea typeface="微软雅黑" panose="020B0503020204020204" pitchFamily="34" charset="-122"/>
              </a:rPr>
              <a:t>13</a:t>
            </a:r>
            <a:r>
              <a:rPr lang="zh-CN" altLang="en-US" sz="2000" dirty="0">
                <a:latin typeface="微软雅黑" panose="020B0503020204020204" pitchFamily="34" charset="-122"/>
                <a:ea typeface="微软雅黑" panose="020B0503020204020204" pitchFamily="34" charset="-122"/>
              </a:rPr>
              <a:t>个尺度</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可控的（</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）：为测试对象的质量提供足够的可视性，按照策略完成测试，采用合适的说明技术，缺陷被记录并报告</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有效的（</a:t>
            </a:r>
            <a:r>
              <a:rPr lang="en-US" altLang="zh-CN" sz="2000" dirty="0">
                <a:latin typeface="微软雅黑" panose="020B0503020204020204" pitchFamily="34" charset="-122"/>
                <a:ea typeface="微软雅黑" panose="020B0503020204020204" pitchFamily="34" charset="-122"/>
              </a:rPr>
              <a:t>6-10</a:t>
            </a:r>
            <a:r>
              <a:rPr lang="zh-CN" altLang="en-US" sz="2000" dirty="0">
                <a:latin typeface="微软雅黑" panose="020B0503020204020204" pitchFamily="34" charset="-122"/>
                <a:ea typeface="微软雅黑" panose="020B0503020204020204" pitchFamily="34" charset="-122"/>
              </a:rPr>
              <a:t>）：测试不仅可控还达到良好的效率</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不断优化的（</a:t>
            </a:r>
            <a:r>
              <a:rPr lang="en-US" altLang="zh-CN" sz="2000" dirty="0">
                <a:latin typeface="微软雅黑" panose="020B0503020204020204" pitchFamily="34" charset="-122"/>
                <a:ea typeface="微软雅黑" panose="020B0503020204020204" pitchFamily="34" charset="-122"/>
              </a:rPr>
              <a:t>11-13</a:t>
            </a:r>
            <a:r>
              <a:rPr lang="zh-CN" altLang="en-US" sz="2000" dirty="0">
                <a:latin typeface="微软雅黑" panose="020B0503020204020204" pitchFamily="34" charset="-122"/>
                <a:ea typeface="微软雅黑" panose="020B0503020204020204" pitchFamily="34" charset="-122"/>
              </a:rPr>
              <a:t>）：持续的流程改进，引入新的方法和框架</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成熟度矩阵提供了关键域各个等级和测试过程成熟度等级的映射</a:t>
            </a:r>
            <a:r>
              <a:rPr lang="zh-CN" altLang="en-US" sz="2000" dirty="0">
                <a:latin typeface="微软雅黑" panose="020B0503020204020204" pitchFamily="34" charset="-122"/>
                <a:ea typeface="微软雅黑" panose="020B0503020204020204" pitchFamily="34" charset="-122"/>
              </a:rPr>
              <a:t>关系</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1999" y="314532"/>
            <a:ext cx="4249858" cy="530294"/>
          </a:xfrm>
        </p:spPr>
        <p:txBody>
          <a:bodyPr/>
          <a:lstStyle/>
          <a:p>
            <a:endParaRPr kumimoji="1" lang="zh-CN" altLang="en-US" dirty="0">
              <a:latin typeface="微软雅黑" panose="020B0503020204020204" pitchFamily="34" charset="-122"/>
              <a:ea typeface="微软雅黑" panose="020B0503020204020204" pitchFamily="34" charset="-122"/>
            </a:endParaRPr>
          </a:p>
        </p:txBody>
      </p:sp>
      <p:pic>
        <p:nvPicPr>
          <p:cNvPr id="28676" name="Picture 4" descr="4-10-2.gif"/>
          <p:cNvPicPr>
            <a:picLocks noChangeAspect="1"/>
          </p:cNvPicPr>
          <p:nvPr/>
        </p:nvPicPr>
        <p:blipFill>
          <a:blip r:embed="rId1" cstate="print"/>
          <a:srcRect/>
          <a:stretch>
            <a:fillRect/>
          </a:stretch>
        </p:blipFill>
        <p:spPr bwMode="auto">
          <a:xfrm>
            <a:off x="2728187" y="728821"/>
            <a:ext cx="4643078" cy="4290439"/>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TPI </a:t>
            </a:r>
            <a:r>
              <a:rPr kumimoji="1" lang="zh-CN" altLang="en-US" sz="2400" dirty="0">
                <a:sym typeface="+mn-ea"/>
              </a:rPr>
              <a:t>检查点</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630238"/>
            <a:ext cx="7943215" cy="4256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为了能客观地决定各个关键域的级别，TPI模型提供了一种度量工具——检查点</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每个级别都有若干个检查点，测试过程只有在满足了这些检查点的要求之后，才意味着它达到了特定的级别</a:t>
            </a:r>
            <a:endParaRPr lang="zh-CN" altLang="en-US" sz="20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latin typeface="微软雅黑" panose="020B0503020204020204" pitchFamily="34" charset="-122"/>
                <a:ea typeface="微软雅黑" panose="020B0503020204020204" pitchFamily="34" charset="-122"/>
              </a:rPr>
              <a:t>例如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沟通</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级别</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内部沟通</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检查点</a:t>
            </a:r>
            <a:r>
              <a:rPr lang="zh-CN" altLang="en-US" sz="2000" dirty="0">
                <a:latin typeface="微软雅黑" panose="020B0503020204020204" pitchFamily="34" charset="-122"/>
                <a:ea typeface="微软雅黑" panose="020B0503020204020204" pitchFamily="34" charset="-122"/>
              </a:rPr>
              <a:t>包括</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测试团队是否有定期会议，会议是否有固定日程安排并集中讨论测试进度和测试对象的</a:t>
            </a:r>
            <a:r>
              <a:rPr lang="zh-CN" altLang="en-US" sz="2000" dirty="0">
                <a:latin typeface="微软雅黑" panose="020B0503020204020204" pitchFamily="34" charset="-122"/>
                <a:ea typeface="微软雅黑" panose="020B0503020204020204" pitchFamily="34" charset="-122"/>
              </a:rPr>
              <a:t>质量</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每个团队成员是否定期参加</a:t>
            </a:r>
            <a:r>
              <a:rPr lang="zh-CN" altLang="en-US" sz="2000" dirty="0">
                <a:latin typeface="微软雅黑" panose="020B0503020204020204" pitchFamily="34" charset="-122"/>
                <a:ea typeface="微软雅黑" panose="020B0503020204020204" pitchFamily="34" charset="-122"/>
              </a:rPr>
              <a:t>会议</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执行偏离计划是否</a:t>
            </a:r>
            <a:r>
              <a:rPr lang="zh-CN" altLang="en-US" sz="2000" dirty="0">
                <a:latin typeface="微软雅黑" panose="020B0503020204020204" pitchFamily="34" charset="-122"/>
                <a:ea typeface="微软雅黑" panose="020B0503020204020204" pitchFamily="34" charset="-122"/>
              </a:rPr>
              <a:t>记录在案</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TPI </a:t>
            </a:r>
            <a:r>
              <a:rPr kumimoji="1" lang="zh-CN" altLang="en-US" sz="2400" dirty="0">
                <a:sym typeface="+mn-ea"/>
              </a:rPr>
              <a:t>建议</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检查点帮助我们发现测试过程中的问题，而建议会帮助我们解决问题，最终改进测试过程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建议不仅包含对如何达到下个级别的指导，而且还包括一些具体的操作技巧、注意事项等</a:t>
            </a:r>
            <a:endParaRPr lang="zh-CN" altLang="en-US" sz="20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latin typeface="微软雅黑" panose="020B0503020204020204" pitchFamily="34" charset="-122"/>
                <a:ea typeface="微软雅黑" panose="020B0503020204020204" pitchFamily="34" charset="-122"/>
              </a:rPr>
              <a:t>例如</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沟通</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级别</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的</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内部沟通</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建议</a:t>
            </a:r>
            <a:r>
              <a:rPr lang="zh-CN" altLang="en-US" sz="2000" dirty="0">
                <a:latin typeface="微软雅黑" panose="020B0503020204020204" pitchFamily="34" charset="-122"/>
                <a:ea typeface="微软雅黑" panose="020B0503020204020204" pitchFamily="34" charset="-122"/>
                <a:sym typeface="+mn-ea"/>
              </a:rPr>
              <a:t>包括</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要求每个测试团队的成员定义评估测试流程</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在会议中提出的一些措施要得到一致的处理或一贯的</a:t>
            </a:r>
            <a:r>
              <a:rPr lang="zh-CN" altLang="en-US" sz="2000" dirty="0">
                <a:latin typeface="微软雅黑" panose="020B0503020204020204" pitchFamily="34" charset="-122"/>
                <a:ea typeface="微软雅黑" panose="020B0503020204020204" pitchFamily="34" charset="-122"/>
                <a:sym typeface="+mn-ea"/>
              </a:rPr>
              <a:t>执行</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项目安排都应该在会议上</a:t>
            </a:r>
            <a:r>
              <a:rPr lang="zh-CN" altLang="en-US" sz="2000" dirty="0">
                <a:latin typeface="微软雅黑" panose="020B0503020204020204" pitchFamily="34" charset="-122"/>
                <a:ea typeface="微软雅黑" panose="020B0503020204020204" pitchFamily="34" charset="-122"/>
                <a:sym typeface="+mn-ea"/>
              </a:rPr>
              <a:t>宣布</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810" y="1988185"/>
            <a:ext cx="7045960"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传统的软件测试过程及</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模型 </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2" name="Rectangle 3"/>
          <p:cNvSpPr>
            <a:spLocks noChangeArrowheads="1"/>
          </p:cNvSpPr>
          <p:nvPr/>
        </p:nvSpPr>
        <p:spPr bwMode="auto">
          <a:xfrm>
            <a:off x="3617422" y="3031902"/>
            <a:ext cx="2438735" cy="923290"/>
          </a:xfrm>
          <a:prstGeom prst="rect">
            <a:avLst/>
          </a:prstGeom>
          <a:noFill/>
          <a:ln w="9525">
            <a:noFill/>
            <a:miter lim="800000"/>
          </a:ln>
        </p:spPr>
        <p:txBody>
          <a:bodyPr wrap="square" lIns="0" tIns="0" rIns="0" bIns="0">
            <a:spAutoFit/>
          </a:bodyPr>
          <a:lstStyle/>
          <a:p>
            <a:pPr>
              <a:lnSpc>
                <a:spcPct val="150000"/>
              </a:lnSpc>
            </a:pPr>
            <a:r>
              <a:rPr lang="en-US" altLang="zh-CN" sz="2000" dirty="0">
                <a:solidFill>
                  <a:schemeClr val="accent1">
                    <a:lumMod val="75000"/>
                  </a:schemeClr>
                </a:solidFill>
                <a:latin typeface="微软雅黑" panose="020B0503020204020204" pitchFamily="34" charset="-122"/>
                <a:ea typeface="微软雅黑" panose="020B0503020204020204" pitchFamily="34" charset="-122"/>
              </a:rPr>
              <a:t>W</a:t>
            </a:r>
            <a:r>
              <a:rPr lang="zh-CN" altLang="en-US" sz="2000" dirty="0">
                <a:solidFill>
                  <a:schemeClr val="accent1">
                    <a:lumMod val="75000"/>
                  </a:schemeClr>
                </a:solidFill>
                <a:latin typeface="微软雅黑" panose="020B0503020204020204" pitchFamily="34" charset="-122"/>
                <a:ea typeface="微软雅黑" panose="020B0503020204020204" pitchFamily="34" charset="-122"/>
              </a:rPr>
              <a:t>模型</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err="1">
                <a:solidFill>
                  <a:schemeClr val="accent1">
                    <a:lumMod val="75000"/>
                  </a:schemeClr>
                </a:solidFill>
                <a:latin typeface="微软雅黑" panose="020B0503020204020204" pitchFamily="34" charset="-122"/>
                <a:ea typeface="微软雅黑" panose="020B0503020204020204" pitchFamily="34" charset="-122"/>
              </a:rPr>
              <a:t>TMap</a:t>
            </a:r>
            <a:endParaRPr lang="en-US" altLang="zh-CN" sz="2000"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sz="2400" dirty="0" err="1">
                <a:sym typeface="+mn-ea"/>
              </a:rPr>
              <a:t>TMap和TPI相同点</a:t>
            </a:r>
            <a:endParaRPr kumimoji="1"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graphicFrame>
        <p:nvGraphicFramePr>
          <p:cNvPr id="8" name="图示 7"/>
          <p:cNvGraphicFramePr/>
          <p:nvPr>
            <p:custDataLst>
              <p:tags r:id="rId1"/>
            </p:custDataLst>
          </p:nvPr>
        </p:nvGraphicFramePr>
        <p:xfrm>
          <a:off x="1662430" y="1172845"/>
          <a:ext cx="5443220" cy="3469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45845"/>
            <a:ext cx="7943215" cy="34251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对于测试和测试提升来说，一个关键的问题是我们没有足够的时间和资源去做所有的测试，耗费时间和资源去提升到最高的测试水平。所以必须做出选择。</a:t>
            </a:r>
            <a:endParaRPr lang="zh-CN" altLang="en-US" sz="16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600" dirty="0">
                <a:latin typeface="微软雅黑" panose="020B0503020204020204" pitchFamily="34" charset="-122"/>
                <a:ea typeface="微软雅黑" panose="020B0503020204020204" pitchFamily="34" charset="-122"/>
              </a:rPr>
              <a:t>这个选择依赖于三点：</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风险</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整个团队希望达到的测试结果</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可用的时间和钱</a:t>
            </a:r>
            <a:endParaRPr lang="zh-CN" altLang="en-US" sz="16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600" dirty="0">
                <a:latin typeface="微软雅黑" panose="020B0503020204020204" pitchFamily="34" charset="-122"/>
                <a:ea typeface="微软雅黑" panose="020B0503020204020204" pitchFamily="34" charset="-122"/>
              </a:rPr>
              <a:t>这三点是TMAP和TPI的商业驱动的基础。而且，这两种方法不仅仅是使用商业驱动来做选择，还需要提供商业方法，工具和技术来引导和控制这两个方法到商业驱动的导向上来</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sz="2400" dirty="0" err="1">
                <a:sym typeface="+mn-ea"/>
              </a:rPr>
              <a:t>TMAP和TPI不同点</a:t>
            </a:r>
            <a:endParaRPr kumimoji="1"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4" name="内容占位符 2"/>
          <p:cNvSpPr>
            <a:spLocks noGrp="1"/>
          </p:cNvSpPr>
          <p:nvPr>
            <p:custDataLst>
              <p:tags r:id="rId1"/>
            </p:custDataLst>
          </p:nvPr>
        </p:nvSpPr>
        <p:spPr>
          <a:xfrm>
            <a:off x="1063625" y="1239520"/>
            <a:ext cx="6007100" cy="1447800"/>
          </a:xfrm>
          <a:prstGeom prst="rect">
            <a:avLst/>
          </a:prstGeom>
          <a:solidFill>
            <a:srgbClr val="FFC000"/>
          </a:solidFill>
          <a:ln w="9525">
            <a:noFill/>
            <a:miter lim="800000"/>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defRPr sz="2000">
                <a:solidFill>
                  <a:schemeClr val="tx1"/>
                </a:solidFill>
                <a:latin typeface="+mn-lt"/>
                <a:ea typeface="+mn-ea"/>
                <a:cs typeface="+mn-cs"/>
              </a:defRPr>
            </a:lvl1pPr>
            <a:lvl2pPr marL="742950" indent="-285750" algn="l" rtl="0" eaLnBrk="1" fontAlgn="base" hangingPunct="1">
              <a:spcBef>
                <a:spcPct val="20000"/>
              </a:spcBef>
              <a:spcAft>
                <a:spcPct val="0"/>
              </a:spcAft>
              <a:defRPr sz="2000">
                <a:solidFill>
                  <a:schemeClr val="tx1"/>
                </a:solidFill>
                <a:latin typeface="+mn-lt"/>
                <a:ea typeface="+mn-ea"/>
              </a:defRPr>
            </a:lvl2pPr>
            <a:lvl3pPr marL="1143000" indent="-228600" algn="l" rtl="0" eaLnBrk="1" fontAlgn="base" hangingPunct="1">
              <a:spcBef>
                <a:spcPct val="20000"/>
              </a:spcBef>
              <a:spcAft>
                <a:spcPct val="0"/>
              </a:spcAft>
              <a:defRPr sz="2000">
                <a:solidFill>
                  <a:schemeClr val="tx1"/>
                </a:solidFill>
                <a:latin typeface="+mn-lt"/>
                <a:ea typeface="+mn-ea"/>
              </a:defRPr>
            </a:lvl3pPr>
            <a:lvl4pPr marL="1600200" indent="-228600" algn="l" rtl="0" eaLnBrk="1" fontAlgn="base" hangingPunct="1">
              <a:spcBef>
                <a:spcPct val="20000"/>
              </a:spcBef>
              <a:spcAft>
                <a:spcPct val="0"/>
              </a:spcAft>
              <a:defRPr sz="2000">
                <a:solidFill>
                  <a:schemeClr val="tx1"/>
                </a:solidFill>
                <a:latin typeface="+mn-lt"/>
                <a:ea typeface="+mn-ea"/>
              </a:defRPr>
            </a:lvl4pPr>
            <a:lvl5pPr marL="2057400" indent="-228600" algn="l" rtl="0" eaLnBrk="1" fontAlgn="base" hangingPunct="1">
              <a:spcBef>
                <a:spcPct val="20000"/>
              </a:spcBef>
              <a:spcAft>
                <a:spcPct val="0"/>
              </a:spcAft>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a:buFont typeface="Arial" panose="020B0604020202020204" pitchFamily="34" charset="0"/>
              <a:buChar char="•"/>
            </a:pPr>
            <a:r>
              <a:rPr lang="en-US" altLang="zh-CN" sz="1800" dirty="0" err="1" smtClean="0"/>
              <a:t>TMap</a:t>
            </a:r>
            <a:r>
              <a:rPr lang="zh-CN" altLang="en-US" sz="1800" dirty="0"/>
              <a:t>是一个</a:t>
            </a:r>
            <a:r>
              <a:rPr lang="zh-CN" altLang="en-US" sz="1800" b="1" dirty="0"/>
              <a:t>测试</a:t>
            </a:r>
            <a:r>
              <a:rPr lang="zh-CN" altLang="en-US" sz="1800" dirty="0"/>
              <a:t>的方法，讲述的是如何执行一个</a:t>
            </a:r>
            <a:r>
              <a:rPr lang="zh-CN" altLang="en-US" sz="1800" b="1" dirty="0"/>
              <a:t>测试过程</a:t>
            </a:r>
            <a:r>
              <a:rPr lang="zh-CN" altLang="en-US" sz="1800" dirty="0"/>
              <a:t>：比如如何建立一个测试策略，如何编写测试计划，如何设计</a:t>
            </a:r>
            <a:r>
              <a:rPr lang="zh-CN" altLang="en-US" sz="1800" b="1" dirty="0"/>
              <a:t>测试用例</a:t>
            </a:r>
            <a:r>
              <a:rPr lang="zh-CN" altLang="en-US" sz="1800" dirty="0"/>
              <a:t>等。</a:t>
            </a:r>
            <a:r>
              <a:rPr lang="en-US" altLang="zh-CN" sz="1800" dirty="0" err="1"/>
              <a:t>TMap</a:t>
            </a:r>
            <a:r>
              <a:rPr lang="en-US" altLang="zh-CN" sz="1800" dirty="0"/>
              <a:t> Next</a:t>
            </a:r>
            <a:r>
              <a:rPr lang="zh-CN" altLang="en-US" sz="1800" dirty="0"/>
              <a:t>提供一组完整的综合工具箱：包括工具，技术，指导方针，模板，检查单和对于各个测试过程的详细描述。</a:t>
            </a:r>
            <a:endParaRPr lang="zh-CN" altLang="en-US" sz="1800" dirty="0"/>
          </a:p>
          <a:p>
            <a:endParaRPr lang="zh-CN" altLang="en-US" sz="1800" dirty="0"/>
          </a:p>
        </p:txBody>
      </p:sp>
      <p:sp>
        <p:nvSpPr>
          <p:cNvPr id="5" name="TextBox 4"/>
          <p:cNvSpPr txBox="1"/>
          <p:nvPr>
            <p:custDataLst>
              <p:tags r:id="rId2"/>
            </p:custDataLst>
          </p:nvPr>
        </p:nvSpPr>
        <p:spPr>
          <a:xfrm>
            <a:off x="1063625" y="3519170"/>
            <a:ext cx="6007100" cy="1297305"/>
          </a:xfrm>
          <a:prstGeom prst="rect">
            <a:avLst/>
          </a:prstGeom>
          <a:solidFill>
            <a:srgbClr val="FF3300"/>
          </a:solidFill>
        </p:spPr>
        <p:txBody>
          <a:bodyPr wrap="square" rtlCol="0">
            <a:noAutofit/>
          </a:bodyPr>
          <a:lstStyle/>
          <a:p>
            <a:pPr marL="342900" indent="-342900">
              <a:spcBef>
                <a:spcPct val="20000"/>
              </a:spcBef>
              <a:buFont typeface="Arial" panose="020B0604020202020204" pitchFamily="34" charset="0"/>
              <a:buChar char="•"/>
            </a:pPr>
            <a:r>
              <a:rPr lang="en-US" altLang="zh-CN" sz="1600" i="0" dirty="0">
                <a:latin typeface="+mn-lt"/>
                <a:ea typeface="+mn-ea"/>
              </a:rPr>
              <a:t>TPI</a:t>
            </a:r>
            <a:r>
              <a:rPr lang="zh-CN" altLang="en-US" sz="1600" i="0" dirty="0">
                <a:latin typeface="+mn-lt"/>
                <a:ea typeface="+mn-ea"/>
              </a:rPr>
              <a:t>是一个衡量测试过程的体系，并明确什么样的测试是好的测试。比如是否在合适的时间启动了合适的动作？测试的过程是否高效，测试过程是否受控和可度量。</a:t>
            </a:r>
            <a:r>
              <a:rPr lang="en-US" altLang="zh-CN" sz="1600" i="0" dirty="0">
                <a:latin typeface="+mn-lt"/>
                <a:ea typeface="+mn-ea"/>
              </a:rPr>
              <a:t>TPI NEXT</a:t>
            </a:r>
            <a:r>
              <a:rPr lang="zh-CN" altLang="en-US" sz="1600" i="0" dirty="0">
                <a:latin typeface="+mn-lt"/>
                <a:ea typeface="+mn-ea"/>
              </a:rPr>
              <a:t>进一步的提供了一组模型，这些模型包括一些被广泛认可的最佳实践，以便用于提升测试过程能力。</a:t>
            </a:r>
            <a:endParaRPr lang="zh-CN" altLang="en-US" sz="1600" i="0" dirty="0">
              <a:latin typeface="+mn-lt"/>
              <a:ea typeface="+mn-ea"/>
            </a:endParaRPr>
          </a:p>
        </p:txBody>
      </p:sp>
      <p:sp>
        <p:nvSpPr>
          <p:cNvPr id="6" name="圆角矩形标注 5"/>
          <p:cNvSpPr/>
          <p:nvPr>
            <p:custDataLst>
              <p:tags r:id="rId3"/>
            </p:custDataLst>
          </p:nvPr>
        </p:nvSpPr>
        <p:spPr>
          <a:xfrm>
            <a:off x="6344285" y="2853055"/>
            <a:ext cx="2106295" cy="528955"/>
          </a:xfrm>
          <a:prstGeom prst="wedgeRoundRectCallout">
            <a:avLst>
              <a:gd name="adj1" fmla="val -40828"/>
              <a:gd name="adj2" fmla="val 7066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B050"/>
                </a:solidFill>
              </a:rPr>
              <a:t>什么样的测试是好的测试？</a:t>
            </a:r>
            <a:endParaRPr lang="zh-CN" altLang="en-US" dirty="0">
              <a:solidFill>
                <a:srgbClr val="00B050"/>
              </a:solidFill>
            </a:endParaRPr>
          </a:p>
        </p:txBody>
      </p:sp>
      <p:sp>
        <p:nvSpPr>
          <p:cNvPr id="7" name="圆角矩形标注 6"/>
          <p:cNvSpPr/>
          <p:nvPr>
            <p:custDataLst>
              <p:tags r:id="rId4"/>
            </p:custDataLst>
          </p:nvPr>
        </p:nvSpPr>
        <p:spPr>
          <a:xfrm>
            <a:off x="5930900" y="492125"/>
            <a:ext cx="2106295" cy="528955"/>
          </a:xfrm>
          <a:prstGeom prst="wedgeRoundRectCallout">
            <a:avLst>
              <a:gd name="adj1" fmla="val -40451"/>
              <a:gd name="adj2" fmla="val 85822"/>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6600"/>
                </a:solidFill>
              </a:rPr>
              <a:t>测试应该如何做？</a:t>
            </a:r>
            <a:endParaRPr lang="zh-CN" altLang="en-US" dirty="0">
              <a:solidFill>
                <a:srgbClr val="FF660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4.4.3  CTP</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关键测试过程（Critical Test Process，CTP）：一个内容参考模型，采用上下文相关的方法，</a:t>
            </a:r>
            <a:r>
              <a:rPr lang="zh-CN" altLang="en-US" sz="2000" dirty="0">
                <a:latin typeface="微软雅黑" panose="020B0503020204020204" pitchFamily="34" charset="-122"/>
                <a:ea typeface="微软雅黑" panose="020B0503020204020204" pitchFamily="34" charset="-122"/>
              </a:rPr>
              <a:t>能够对模型进行裁剪</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使用CTP的过程改进，始于对现有测试过程的评估，通过评估以识别过程的强弱，并结合组织的需要提供改进的意见</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CTP  12</a:t>
            </a:r>
            <a:r>
              <a:rPr kumimoji="1" lang="zh-CN" altLang="en-US" sz="2400" dirty="0">
                <a:sym typeface="+mn-ea"/>
              </a:rPr>
              <a:t>个关键过程</a:t>
            </a:r>
            <a:r>
              <a:rPr kumimoji="1" lang="en-US" altLang="zh-CN" sz="2400" dirty="0">
                <a:sym typeface="+mn-ea"/>
              </a:rPr>
              <a:t> </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732473"/>
            <a:ext cx="7943215" cy="4256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500" dirty="0">
                <a:latin typeface="微软雅黑" panose="020B0503020204020204" pitchFamily="34" charset="-122"/>
                <a:ea typeface="微软雅黑" panose="020B0503020204020204" pitchFamily="34" charset="-122"/>
              </a:rPr>
              <a:t>测试</a:t>
            </a:r>
            <a:endParaRPr lang="zh-CN" altLang="en-US" sz="15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500" dirty="0">
                <a:latin typeface="微软雅黑" panose="020B0503020204020204" pitchFamily="34" charset="-122"/>
                <a:ea typeface="微软雅黑" panose="020B0503020204020204" pitchFamily="34" charset="-122"/>
              </a:rPr>
              <a:t>建立上下文关系和测试环境</a:t>
            </a:r>
            <a:endParaRPr lang="zh-CN" altLang="en-US" sz="15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500" dirty="0">
                <a:latin typeface="微软雅黑" panose="020B0503020204020204" pitchFamily="34" charset="-122"/>
                <a:ea typeface="微软雅黑" panose="020B0503020204020204" pitchFamily="34" charset="-122"/>
              </a:rPr>
              <a:t>质量风险评估</a:t>
            </a:r>
            <a:endParaRPr lang="zh-CN" altLang="en-US" sz="15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500" dirty="0">
                <a:latin typeface="微软雅黑" panose="020B0503020204020204" pitchFamily="34" charset="-122"/>
                <a:ea typeface="微软雅黑" panose="020B0503020204020204" pitchFamily="34" charset="-122"/>
              </a:rPr>
              <a:t>测试估算</a:t>
            </a:r>
            <a:endParaRPr lang="zh-CN" altLang="en-US" sz="15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500" dirty="0">
                <a:latin typeface="微软雅黑" panose="020B0503020204020204" pitchFamily="34" charset="-122"/>
                <a:ea typeface="微软雅黑" panose="020B0503020204020204" pitchFamily="34" charset="-122"/>
              </a:rPr>
              <a:t>测试计划</a:t>
            </a:r>
            <a:endParaRPr lang="zh-CN" altLang="en-US" sz="15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500" dirty="0">
                <a:latin typeface="微软雅黑" panose="020B0503020204020204" pitchFamily="34" charset="-122"/>
                <a:ea typeface="微软雅黑" panose="020B0503020204020204" pitchFamily="34" charset="-122"/>
              </a:rPr>
              <a:t>测试团队开发</a:t>
            </a:r>
            <a:endParaRPr lang="zh-CN" altLang="en-US" sz="15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500" dirty="0">
                <a:latin typeface="微软雅黑" panose="020B0503020204020204" pitchFamily="34" charset="-122"/>
                <a:ea typeface="微软雅黑" panose="020B0503020204020204" pitchFamily="34" charset="-122"/>
              </a:rPr>
              <a:t>测试（管理）系统开发</a:t>
            </a:r>
            <a:endParaRPr lang="zh-CN" altLang="en-US" sz="15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500" dirty="0">
                <a:latin typeface="微软雅黑" panose="020B0503020204020204" pitchFamily="34" charset="-122"/>
                <a:ea typeface="微软雅黑" panose="020B0503020204020204" pitchFamily="34" charset="-122"/>
              </a:rPr>
              <a:t>测试发布管理</a:t>
            </a:r>
            <a:endParaRPr lang="zh-CN" altLang="en-US" sz="15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500" dirty="0">
                <a:latin typeface="微软雅黑" panose="020B0503020204020204" pitchFamily="34" charset="-122"/>
                <a:ea typeface="微软雅黑" panose="020B0503020204020204" pitchFamily="34" charset="-122"/>
              </a:rPr>
              <a:t>测试执行</a:t>
            </a:r>
            <a:endParaRPr lang="zh-CN" altLang="en-US" sz="15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500" dirty="0">
                <a:latin typeface="微软雅黑" panose="020B0503020204020204" pitchFamily="34" charset="-122"/>
                <a:ea typeface="微软雅黑" panose="020B0503020204020204" pitchFamily="34" charset="-122"/>
              </a:rPr>
              <a:t>缺陷报告</a:t>
            </a:r>
            <a:endParaRPr lang="zh-CN" altLang="en-US" sz="15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500" dirty="0">
                <a:latin typeface="微软雅黑" panose="020B0503020204020204" pitchFamily="34" charset="-122"/>
                <a:ea typeface="微软雅黑" panose="020B0503020204020204" pitchFamily="34" charset="-122"/>
              </a:rPr>
              <a:t>测试结果报告</a:t>
            </a:r>
            <a:endParaRPr lang="zh-CN" altLang="en-US" sz="15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500" dirty="0">
                <a:latin typeface="微软雅黑" panose="020B0503020204020204" pitchFamily="34" charset="-122"/>
                <a:ea typeface="微软雅黑" panose="020B0503020204020204" pitchFamily="34" charset="-122"/>
              </a:rPr>
              <a:t>变更管理</a:t>
            </a:r>
            <a:endParaRPr lang="zh-CN" altLang="en-US" sz="15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4.5.4  STEP</a:t>
            </a:r>
            <a:r>
              <a:rPr kumimoji="1" lang="zh-CN" altLang="en-US" sz="2400" dirty="0">
                <a:sym typeface="+mn-ea"/>
              </a:rPr>
              <a:t> </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33755"/>
            <a:ext cx="7943215" cy="407162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0" indent="0">
              <a:lnSpc>
                <a:spcPct val="150000"/>
              </a:lnSpc>
              <a:buNone/>
            </a:pPr>
            <a:r>
              <a:rPr lang="zh-CN" altLang="en-US" sz="2000" dirty="0">
                <a:latin typeface="微软雅黑" panose="020B0503020204020204" pitchFamily="34" charset="-122"/>
                <a:ea typeface="微软雅黑" panose="020B0503020204020204" pitchFamily="34" charset="-122"/>
              </a:rPr>
              <a:t>STEP（Systematic Test and Evaluation Process，系统化测试和评估过程）是一个内容参考模型</a:t>
            </a:r>
            <a:endParaRPr lang="zh-CN" altLang="en-US" sz="20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latin typeface="微软雅黑" panose="020B0503020204020204" pitchFamily="34" charset="-122"/>
                <a:ea typeface="微软雅黑" panose="020B0503020204020204" pitchFamily="34" charset="-122"/>
              </a:rPr>
              <a:t>基本前提</a:t>
            </a:r>
            <a:r>
              <a:rPr lang="zh-CN" altLang="en-US" sz="2000" dirty="0">
                <a:latin typeface="微软雅黑" panose="020B0503020204020204" pitchFamily="34" charset="-122"/>
                <a:ea typeface="微软雅黑" panose="020B0503020204020204" pitchFamily="34" charset="-122"/>
              </a:rPr>
              <a:t>包括</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基于需求的测试策略</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在生命周期初始开始进行测试</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测试用作需求和使用模型 </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由测试件设计导出软件设计（测试驱动开发）</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及早发现缺陷或完全的缺陷预防</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对缺陷进行系统分析</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测试人员和开发人员一起工作</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a:sym typeface="+mn-ea"/>
              </a:rPr>
              <a:t>STEP </a:t>
            </a:r>
            <a:r>
              <a:rPr kumimoji="1" lang="zh-CN" altLang="en-US" sz="2400" dirty="0">
                <a:sym typeface="+mn-ea"/>
              </a:rPr>
              <a:t>强调度量</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794321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不同时期的测试状态</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测试需求和风险覆盖 </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缺陷趋势，包括发现、等级和分类分项数据</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缺陷密度、缺陷移除效率、缺陷发现率</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缺陷引进、发现和移除等阶段</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测试成本，包括时间、工作量和资金 </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STEP与CTP比较类似，而不像TMMI和TPI，并不要求改进需要遵循特定的顺序。</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某些情况下，STEP评估模型可以与TPI成熟度模型结合起来使用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pitchFamily="34" charset="-122"/>
                <a:ea typeface="微软雅黑" panose="020B0503020204020204" pitchFamily="34" charset="-122"/>
              </a:rPr>
              <a:t>4.5 </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软件测试标准与规范</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546814" y="261673"/>
            <a:ext cx="4024313" cy="571500"/>
          </a:xfrm>
        </p:spPr>
        <p:txBody>
          <a:bodyPr/>
          <a:lstStyle/>
          <a:p>
            <a:pPr>
              <a:lnSpc>
                <a:spcPct val="120000"/>
              </a:lnSpc>
            </a:pPr>
            <a:r>
              <a:rPr kumimoji="1" lang="zh-CN" altLang="en-US" dirty="0">
                <a:latin typeface="微软雅黑" panose="020B0503020204020204" pitchFamily="34" charset="-122"/>
                <a:ea typeface="微软雅黑" panose="020B0503020204020204" pitchFamily="34" charset="-122"/>
              </a:rPr>
              <a:t>概述</a:t>
            </a:r>
            <a:endParaRPr kumimoji="1" lang="zh-CN" altLang="en-US" dirty="0">
              <a:latin typeface="微软雅黑" panose="020B0503020204020204" pitchFamily="34" charset="-122"/>
              <a:ea typeface="微软雅黑" panose="020B0503020204020204" pitchFamily="34" charset="-122"/>
            </a:endParaRPr>
          </a:p>
        </p:txBody>
      </p:sp>
      <p:sp>
        <p:nvSpPr>
          <p:cNvPr id="33795" name="Text Box 5"/>
          <p:cNvSpPr txBox="1">
            <a:spLocks noChangeArrowheads="1"/>
          </p:cNvSpPr>
          <p:nvPr/>
        </p:nvSpPr>
        <p:spPr bwMode="auto">
          <a:xfrm>
            <a:off x="1277634" y="1329612"/>
            <a:ext cx="2565285" cy="2154436"/>
          </a:xfrm>
          <a:prstGeom prst="rect">
            <a:avLst/>
          </a:prstGeom>
          <a:noFill/>
          <a:ln w="9525">
            <a:noFill/>
            <a:miter lim="800000"/>
          </a:ln>
        </p:spPr>
        <p:txBody>
          <a:bodyPr wrap="square" lIns="0" tIns="0" rIns="0" bIns="0">
            <a:spAutoFit/>
          </a:bodyPr>
          <a:lstStyle/>
          <a:p>
            <a:pPr marL="138430" lvl="4">
              <a:spcBef>
                <a:spcPct val="50000"/>
              </a:spcBef>
              <a:buFontTx/>
              <a:buChar char="•"/>
            </a:pP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 国际标准</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endParaRPr>
          </a:p>
          <a:p>
            <a:pPr marL="138430" lvl="4">
              <a:spcBef>
                <a:spcPct val="50000"/>
              </a:spcBef>
              <a:buFontTx/>
              <a:buChar char="•"/>
            </a:pP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 国家标准</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endParaRPr>
          </a:p>
          <a:p>
            <a:pPr marL="138430" lvl="4">
              <a:spcBef>
                <a:spcPct val="50000"/>
              </a:spcBef>
              <a:buFontTx/>
              <a:buChar char="•"/>
            </a:pP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 行业标准</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endParaRPr>
          </a:p>
          <a:p>
            <a:pPr marL="138430" lvl="4">
              <a:spcBef>
                <a:spcPct val="50000"/>
              </a:spcBef>
              <a:buFontTx/>
              <a:buChar char="•"/>
            </a:pP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 企业</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机构</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规范</a:t>
            </a:r>
            <a:endParaRPr lang="en-US" altLang="zh-CN" sz="2000" dirty="0">
              <a:solidFill>
                <a:schemeClr val="accent1">
                  <a:lumMod val="50000"/>
                </a:schemeClr>
              </a:solidFill>
              <a:latin typeface="微软雅黑" panose="020B0503020204020204" pitchFamily="34" charset="-122"/>
              <a:ea typeface="微软雅黑" panose="020B0503020204020204" pitchFamily="34" charset="-122"/>
            </a:endParaRPr>
          </a:p>
          <a:p>
            <a:pPr marL="138430" lvl="4">
              <a:spcBef>
                <a:spcPct val="50000"/>
              </a:spcBef>
              <a:buFontTx/>
              <a:buChar char="•"/>
            </a:pP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 项目规范</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3797" name="Rectangle 5"/>
          <p:cNvSpPr>
            <a:spLocks noChangeArrowheads="1"/>
          </p:cNvSpPr>
          <p:nvPr/>
        </p:nvSpPr>
        <p:spPr bwMode="auto">
          <a:xfrm>
            <a:off x="4762344" y="1084481"/>
            <a:ext cx="3450431" cy="2644698"/>
          </a:xfrm>
          <a:prstGeom prst="rect">
            <a:avLst/>
          </a:prstGeom>
          <a:solidFill>
            <a:schemeClr val="accent5">
              <a:lumMod val="20000"/>
              <a:lumOff val="80000"/>
            </a:schemeClr>
          </a:solidFill>
          <a:ln w="9525">
            <a:noFill/>
            <a:miter lim="800000"/>
          </a:ln>
        </p:spPr>
        <p:txBody>
          <a:bodyPr>
            <a:spAutoFit/>
          </a:bodyPr>
          <a:lstStyle/>
          <a:p>
            <a:pPr>
              <a:lnSpc>
                <a:spcPct val="150000"/>
              </a:lnSpc>
            </a:pPr>
            <a:r>
              <a:rPr lang="en-US" altLang="zh-CN" sz="1400" dirty="0"/>
              <a:t>ISO9000-3 Quality management and quality assurance standards</a:t>
            </a:r>
            <a:endParaRPr lang="en-US" altLang="zh-CN" sz="1400" dirty="0"/>
          </a:p>
          <a:p>
            <a:pPr>
              <a:lnSpc>
                <a:spcPct val="150000"/>
              </a:lnSpc>
            </a:pPr>
            <a:r>
              <a:rPr lang="en-US" altLang="zh-CN" sz="1400" dirty="0"/>
              <a:t>ISO/IEC 12119 Information technology - Software packages - Quality requirements and testing</a:t>
            </a:r>
            <a:endParaRPr lang="en-US" altLang="zh-CN" sz="1400" dirty="0"/>
          </a:p>
          <a:p>
            <a:pPr>
              <a:lnSpc>
                <a:spcPct val="150000"/>
              </a:lnSpc>
            </a:pPr>
            <a:r>
              <a:rPr lang="en-US" altLang="zh-CN" sz="1400" b="1" dirty="0">
                <a:solidFill>
                  <a:srgbClr val="3366FF"/>
                </a:solidFill>
              </a:rPr>
              <a:t>GBT 15532-2008 《</a:t>
            </a:r>
            <a:r>
              <a:rPr lang="zh-CN" altLang="en-US" sz="1400" b="1" dirty="0">
                <a:solidFill>
                  <a:srgbClr val="3366FF"/>
                </a:solidFill>
              </a:rPr>
              <a:t>计算机软件测试规范</a:t>
            </a:r>
            <a:r>
              <a:rPr lang="en-US" altLang="zh-CN" sz="1400" b="1" dirty="0">
                <a:solidFill>
                  <a:srgbClr val="3366FF"/>
                </a:solidFill>
              </a:rPr>
              <a:t>》</a:t>
            </a:r>
            <a:endParaRPr lang="zh-CN" altLang="en-US" sz="1400" dirty="0">
              <a:solidFill>
                <a:srgbClr val="3366FF"/>
              </a:solidFill>
            </a:endParaRPr>
          </a:p>
          <a:p>
            <a:pPr>
              <a:lnSpc>
                <a:spcPct val="150000"/>
              </a:lnSpc>
            </a:pPr>
            <a:r>
              <a:rPr lang="en-US" altLang="zh-CN" sz="1400" dirty="0">
                <a:solidFill>
                  <a:srgbClr val="7030A0"/>
                </a:solidFill>
              </a:rPr>
              <a:t>IEEE Std 1008 </a:t>
            </a:r>
            <a:r>
              <a:rPr lang="zh-CN" altLang="en-US" sz="1400" dirty="0">
                <a:solidFill>
                  <a:srgbClr val="7030A0"/>
                </a:solidFill>
              </a:rPr>
              <a:t>单元测试标准</a:t>
            </a:r>
            <a:endParaRPr lang="en-US" altLang="zh-CN" sz="1400" dirty="0">
              <a:solidFill>
                <a:srgbClr val="7030A0"/>
              </a:solidFill>
            </a:endParaRPr>
          </a:p>
          <a:p>
            <a:pPr>
              <a:lnSpc>
                <a:spcPct val="150000"/>
              </a:lnSpc>
            </a:pPr>
            <a:r>
              <a:rPr lang="en-US" altLang="zh-CN" sz="1400" dirty="0">
                <a:solidFill>
                  <a:srgbClr val="00B050"/>
                </a:solidFill>
              </a:rPr>
              <a:t>IBM </a:t>
            </a:r>
            <a:r>
              <a:rPr lang="zh-CN" altLang="en-US" sz="1400" dirty="0">
                <a:solidFill>
                  <a:srgbClr val="00B050"/>
                </a:solidFill>
              </a:rPr>
              <a:t>程序设计开发指南</a:t>
            </a:r>
            <a:endParaRPr lang="zh-CN" altLang="en-US" sz="1400" dirty="0">
              <a:solidFill>
                <a:srgbClr val="00B050"/>
              </a:solidFill>
            </a:endParaRPr>
          </a:p>
        </p:txBody>
      </p:sp>
      <p:pic>
        <p:nvPicPr>
          <p:cNvPr id="13314" name="Picture 2" descr="http://t3.gstatic.com/images?q=tbn:ANd9GcRrN5oICnj1RSdyCdV-V9XeFDiuQGefsBHxV8hEskDpxl6j-p8MYQ"/>
          <p:cNvPicPr>
            <a:picLocks noChangeAspect="1" noChangeArrowheads="1"/>
          </p:cNvPicPr>
          <p:nvPr/>
        </p:nvPicPr>
        <p:blipFill>
          <a:blip r:embed="rId1" cstate="print"/>
          <a:srcRect/>
          <a:stretch>
            <a:fillRect/>
          </a:stretch>
        </p:blipFill>
        <p:spPr bwMode="auto">
          <a:xfrm>
            <a:off x="5812945" y="4133520"/>
            <a:ext cx="875623" cy="729686"/>
          </a:xfrm>
          <a:prstGeom prst="rect">
            <a:avLst/>
          </a:prstGeom>
          <a:noFill/>
        </p:spPr>
      </p:pic>
      <p:pic>
        <p:nvPicPr>
          <p:cNvPr id="13316" name="Picture 4" descr="http://icist.nuist.edu.cn/icist_cn/IEEE_logo.jpg"/>
          <p:cNvPicPr>
            <a:picLocks noChangeAspect="1" noChangeArrowheads="1"/>
          </p:cNvPicPr>
          <p:nvPr/>
        </p:nvPicPr>
        <p:blipFill>
          <a:blip r:embed="rId2" cstate="print"/>
          <a:srcRect/>
          <a:stretch>
            <a:fillRect/>
          </a:stretch>
        </p:blipFill>
        <p:spPr bwMode="auto">
          <a:xfrm>
            <a:off x="2894336" y="4266237"/>
            <a:ext cx="1677664" cy="596969"/>
          </a:xfrm>
          <a:prstGeom prst="rect">
            <a:avLst/>
          </a:prstGeom>
          <a:noFill/>
        </p:spPr>
      </p:pic>
      <p:pic>
        <p:nvPicPr>
          <p:cNvPr id="13318" name="Picture 6" descr="http://www.iecee.org/images/logo%20IEC_2007.jpg"/>
          <p:cNvPicPr>
            <a:picLocks noChangeAspect="1" noChangeArrowheads="1"/>
          </p:cNvPicPr>
          <p:nvPr/>
        </p:nvPicPr>
        <p:blipFill>
          <a:blip r:embed="rId3" cstate="print"/>
          <a:srcRect/>
          <a:stretch>
            <a:fillRect/>
          </a:stretch>
        </p:blipFill>
        <p:spPr bwMode="auto">
          <a:xfrm>
            <a:off x="4973567" y="4266237"/>
            <a:ext cx="519759" cy="519759"/>
          </a:xfrm>
          <a:prstGeom prst="rect">
            <a:avLst/>
          </a:prstGeom>
          <a:noFill/>
        </p:spPr>
      </p:pic>
      <p:pic>
        <p:nvPicPr>
          <p:cNvPr id="13320" name="Picture 8" descr="http://t1.gstatic.com/images?q=tbn:ANd9GcRRoXIXpqFmjjV56tzpCP91R4OvVl2iQbwY0QJXSfn-horxWzD2"/>
          <p:cNvPicPr>
            <a:picLocks noChangeAspect="1" noChangeArrowheads="1"/>
          </p:cNvPicPr>
          <p:nvPr/>
        </p:nvPicPr>
        <p:blipFill>
          <a:blip r:embed="rId4" cstate="print"/>
          <a:srcRect/>
          <a:stretch>
            <a:fillRect/>
          </a:stretch>
        </p:blipFill>
        <p:spPr bwMode="auto">
          <a:xfrm>
            <a:off x="2019629" y="4266237"/>
            <a:ext cx="539342" cy="729686"/>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传统的软件测试过程</a:t>
            </a:r>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15909" y="1395472"/>
            <a:ext cx="6713088"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软件工程过程角度（上），项目管理</a:t>
            </a:r>
            <a:r>
              <a:rPr lang="zh-CN" altLang="en-US" sz="2000" dirty="0">
                <a:latin typeface="微软雅黑" panose="020B0503020204020204" pitchFamily="34" charset="-122"/>
                <a:ea typeface="微软雅黑" panose="020B0503020204020204" pitchFamily="34" charset="-122"/>
              </a:rPr>
              <a:t>角度（</a:t>
            </a:r>
            <a:r>
              <a:rPr lang="zh-CN" altLang="en-US" sz="2000" dirty="0">
                <a:latin typeface="微软雅黑" panose="020B0503020204020204" pitchFamily="34" charset="-122"/>
                <a:ea typeface="微软雅黑" panose="020B0503020204020204" pitchFamily="34" charset="-122"/>
              </a:rPr>
              <a:t>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测试模型过程</a:t>
            </a:r>
            <a:r>
              <a:rPr lang="zh-CN" altLang="en-US" sz="2000" dirty="0">
                <a:latin typeface="微软雅黑" panose="020B0503020204020204" pitchFamily="34" charset="-122"/>
                <a:ea typeface="微软雅黑" panose="020B0503020204020204" pitchFamily="34" charset="-122"/>
              </a:rPr>
              <a:t>模型</a:t>
            </a:r>
            <a:endParaRPr lang="zh-CN" altLang="en-US" sz="20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custDataLst>
              <p:tags r:id="rId1"/>
            </p:custDataLst>
          </p:nvPr>
        </p:nvPicPr>
        <p:blipFill>
          <a:blip r:embed="rId2"/>
          <a:stretch>
            <a:fillRect/>
          </a:stretch>
        </p:blipFill>
        <p:spPr>
          <a:xfrm>
            <a:off x="1056640" y="2422525"/>
            <a:ext cx="6515735" cy="2174875"/>
          </a:xfrm>
          <a:prstGeom prst="rect">
            <a:avLst/>
          </a:prstGeom>
        </p:spPr>
      </p:pic>
    </p:spTree>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8" name="Picture 6" descr="http://www.gxkesui.cn/script/Product/MANAGE/pic/1013208529120.jpg"/>
          <p:cNvPicPr>
            <a:picLocks noChangeAspect="1" noChangeArrowheads="1"/>
          </p:cNvPicPr>
          <p:nvPr/>
        </p:nvPicPr>
        <p:blipFill>
          <a:blip r:embed="rId1" cstate="print"/>
          <a:srcRect/>
          <a:stretch>
            <a:fillRect/>
          </a:stretch>
        </p:blipFill>
        <p:spPr bwMode="auto">
          <a:xfrm>
            <a:off x="3490068" y="1166630"/>
            <a:ext cx="2222024" cy="3055283"/>
          </a:xfrm>
          <a:prstGeom prst="rect">
            <a:avLst/>
          </a:prstGeom>
          <a:noFill/>
        </p:spPr>
      </p:pic>
      <p:sp>
        <p:nvSpPr>
          <p:cNvPr id="32770" name="Rectangle 2"/>
          <p:cNvSpPr>
            <a:spLocks noGrp="1" noChangeArrowheads="1"/>
          </p:cNvSpPr>
          <p:nvPr>
            <p:ph type="title"/>
          </p:nvPr>
        </p:nvSpPr>
        <p:spPr>
          <a:xfrm>
            <a:off x="522989" y="280882"/>
            <a:ext cx="4104828" cy="486278"/>
          </a:xfrm>
        </p:spPr>
        <p:txBody>
          <a:bodyPr/>
          <a:lstStyle/>
          <a:p>
            <a:pPr eaLnBrk="1" hangingPunct="1"/>
            <a:r>
              <a:rPr kumimoji="1" lang="zh-CN" altLang="en-US" dirty="0">
                <a:latin typeface="微软雅黑" panose="020B0503020204020204" pitchFamily="34" charset="-122"/>
                <a:ea typeface="微软雅黑" panose="020B0503020204020204" pitchFamily="34" charset="-122"/>
              </a:rPr>
              <a:t>标准和质量体系认证</a:t>
            </a:r>
            <a:endParaRPr kumimoji="1" lang="zh-CN" altLang="en-US" dirty="0">
              <a:latin typeface="微软雅黑" panose="020B0503020204020204" pitchFamily="34" charset="-122"/>
              <a:ea typeface="微软雅黑" panose="020B0503020204020204" pitchFamily="34" charset="-122"/>
            </a:endParaRPr>
          </a:p>
        </p:txBody>
      </p:sp>
      <p:pic>
        <p:nvPicPr>
          <p:cNvPr id="115714" name="Picture 2" descr="http://www.silver100.com.cn/honor_img/b/ISO9001%E8%B4%A8%E9%87%8F%E7%AE%A1%E7%90%86%E4%BD%93%E7%B3%BB%E8%AF%81%E4%B9%A6.jpg"/>
          <p:cNvPicPr>
            <a:picLocks noChangeAspect="1" noChangeArrowheads="1"/>
          </p:cNvPicPr>
          <p:nvPr/>
        </p:nvPicPr>
        <p:blipFill>
          <a:blip r:embed="rId2" cstate="print"/>
          <a:srcRect/>
          <a:stretch>
            <a:fillRect/>
          </a:stretch>
        </p:blipFill>
        <p:spPr bwMode="auto">
          <a:xfrm>
            <a:off x="6231581" y="1328894"/>
            <a:ext cx="2027444" cy="2795846"/>
          </a:xfrm>
          <a:prstGeom prst="rect">
            <a:avLst/>
          </a:prstGeom>
          <a:noFill/>
        </p:spPr>
      </p:pic>
      <p:pic>
        <p:nvPicPr>
          <p:cNvPr id="115720" name="Picture 8" descr="http://www.hzbh.com/upfiles/200909/20090910162808932.jpg"/>
          <p:cNvPicPr>
            <a:picLocks noChangeAspect="1" noChangeArrowheads="1"/>
          </p:cNvPicPr>
          <p:nvPr/>
        </p:nvPicPr>
        <p:blipFill>
          <a:blip r:embed="rId3" cstate="print"/>
          <a:srcRect/>
          <a:stretch>
            <a:fillRect/>
          </a:stretch>
        </p:blipFill>
        <p:spPr bwMode="auto">
          <a:xfrm>
            <a:off x="884380" y="1310089"/>
            <a:ext cx="2150270" cy="2911825"/>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442667" y="249492"/>
            <a:ext cx="6445150" cy="571500"/>
          </a:xfrm>
        </p:spPr>
        <p:txBody>
          <a:bodyPr/>
          <a:lstStyle/>
          <a:p>
            <a:pPr>
              <a:lnSpc>
                <a:spcPct val="120000"/>
              </a:lnSpc>
            </a:pPr>
            <a:r>
              <a:rPr kumimoji="1" lang="zh-CN" altLang="en-US" dirty="0">
                <a:latin typeface="微软雅黑" panose="020B0503020204020204" pitchFamily="34" charset="-122"/>
                <a:ea typeface="微软雅黑" panose="020B0503020204020204" pitchFamily="34" charset="-122"/>
              </a:rPr>
              <a:t>从</a:t>
            </a:r>
            <a:r>
              <a:rPr kumimoji="1" lang="en-US" altLang="zh-CN" dirty="0">
                <a:latin typeface="微软雅黑" panose="020B0503020204020204" pitchFamily="34" charset="-122"/>
                <a:ea typeface="微软雅黑" panose="020B0503020204020204" pitchFamily="34" charset="-122"/>
              </a:rPr>
              <a:t>SC7</a:t>
            </a:r>
            <a:r>
              <a:rPr kumimoji="1" lang="zh-CN" altLang="en-US" dirty="0">
                <a:latin typeface="微软雅黑" panose="020B0503020204020204" pitchFamily="34" charset="-122"/>
                <a:ea typeface="微软雅黑" panose="020B0503020204020204" pitchFamily="34" charset="-122"/>
              </a:rPr>
              <a:t>标准集了解软件工程标准的结构</a:t>
            </a:r>
            <a:endParaRPr kumimoji="1" lang="zh-CN" altLang="en-US" dirty="0">
              <a:latin typeface="微软雅黑" panose="020B0503020204020204" pitchFamily="34" charset="-122"/>
              <a:ea typeface="微软雅黑" panose="020B0503020204020204" pitchFamily="34" charset="-122"/>
            </a:endParaRPr>
          </a:p>
        </p:txBody>
      </p:sp>
      <p:pic>
        <p:nvPicPr>
          <p:cNvPr id="2" name="图片 1" descr="SC7 Standards Collection 2012-05.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17694" y="820992"/>
            <a:ext cx="5508612" cy="4183756"/>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547687" y="209736"/>
            <a:ext cx="4024313" cy="571500"/>
          </a:xfrm>
        </p:spPr>
        <p:txBody>
          <a:bodyPr/>
          <a:lstStyle/>
          <a:p>
            <a:pPr>
              <a:lnSpc>
                <a:spcPct val="120000"/>
              </a:lnSpc>
            </a:pPr>
            <a:r>
              <a:rPr kumimoji="1" lang="zh-CN" altLang="en-US" dirty="0">
                <a:latin typeface="微软雅黑" panose="020B0503020204020204" pitchFamily="34" charset="-122"/>
                <a:ea typeface="微软雅黑" panose="020B0503020204020204" pitchFamily="34" charset="-122"/>
              </a:rPr>
              <a:t>主要软件质量标准</a:t>
            </a:r>
            <a:endParaRPr kumimoji="1"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930703" y="979796"/>
            <a:ext cx="7282594" cy="3609514"/>
          </a:xfrm>
          <a:prstGeom prst="rect">
            <a:avLst/>
          </a:prstGeom>
        </p:spPr>
        <p:txBody>
          <a:bodyPr wrap="square">
            <a:spAutoFit/>
          </a:bodyPr>
          <a:lstStyle/>
          <a:p>
            <a:pPr lvl="0">
              <a:buClr>
                <a:srgbClr val="00B050"/>
              </a:buClr>
              <a:buSzPct val="80000"/>
            </a:pPr>
            <a:r>
              <a:rPr lang="zh-CN" altLang="en-US" dirty="0"/>
              <a:t>对应</a:t>
            </a:r>
            <a:r>
              <a:rPr lang="en-US" altLang="zh-CN" dirty="0"/>
              <a:t>ISO29119</a:t>
            </a:r>
            <a:r>
              <a:rPr lang="zh-CN" altLang="en-US" dirty="0"/>
              <a:t>系列标准：</a:t>
            </a:r>
            <a:endParaRPr lang="en-US" altLang="zh-CN" dirty="0"/>
          </a:p>
          <a:p>
            <a:pPr lvl="0" indent="-342900">
              <a:buClr>
                <a:srgbClr val="00B050"/>
              </a:buClr>
              <a:buSzPct val="80000"/>
              <a:buFont typeface="Wingdings" panose="05000000000000000000" pitchFamily="2" charset="2"/>
              <a:buChar char="p"/>
            </a:pPr>
            <a:r>
              <a:rPr lang="en-US" altLang="zh-CN" sz="1600" dirty="0"/>
              <a:t>GB/T 38634.1-2020  </a:t>
            </a:r>
            <a:r>
              <a:rPr lang="zh-CN" altLang="zh-CN" sz="1600" dirty="0"/>
              <a:t>系统与软件工程 软件测试 第</a:t>
            </a:r>
            <a:r>
              <a:rPr lang="en-US" altLang="zh-CN" sz="1600" dirty="0"/>
              <a:t>1</a:t>
            </a:r>
            <a:r>
              <a:rPr lang="zh-CN" altLang="zh-CN" sz="1600" dirty="0"/>
              <a:t>部分：概念和定义</a:t>
            </a:r>
            <a:endParaRPr lang="zh-CN" altLang="zh-CN" sz="1600" dirty="0"/>
          </a:p>
          <a:p>
            <a:pPr lvl="0" indent="-342900">
              <a:buClr>
                <a:srgbClr val="00B050"/>
              </a:buClr>
              <a:buSzPct val="80000"/>
              <a:buFont typeface="Wingdings" panose="05000000000000000000" pitchFamily="2" charset="2"/>
              <a:buChar char="p"/>
            </a:pPr>
            <a:r>
              <a:rPr lang="en-US" altLang="zh-CN" sz="1600" dirty="0"/>
              <a:t>GB/T 38634.2-2020  </a:t>
            </a:r>
            <a:r>
              <a:rPr lang="zh-CN" altLang="zh-CN" sz="1600" dirty="0"/>
              <a:t>系统与软件工程 软件测试 第</a:t>
            </a:r>
            <a:r>
              <a:rPr lang="en-US" altLang="zh-CN" sz="1600" dirty="0"/>
              <a:t>2</a:t>
            </a:r>
            <a:r>
              <a:rPr lang="zh-CN" altLang="zh-CN" sz="1600" dirty="0"/>
              <a:t>部分：测试过程</a:t>
            </a:r>
            <a:endParaRPr lang="zh-CN" altLang="zh-CN" sz="1600" dirty="0"/>
          </a:p>
          <a:p>
            <a:pPr lvl="0" indent="-342900">
              <a:buClr>
                <a:srgbClr val="00B050"/>
              </a:buClr>
              <a:buSzPct val="80000"/>
              <a:buFont typeface="Wingdings" panose="05000000000000000000" pitchFamily="2" charset="2"/>
              <a:buChar char="p"/>
            </a:pPr>
            <a:r>
              <a:rPr lang="en-US" altLang="zh-CN" sz="1600" dirty="0"/>
              <a:t>GB/T 38634.3-2020  </a:t>
            </a:r>
            <a:r>
              <a:rPr lang="zh-CN" altLang="zh-CN" sz="1600" dirty="0"/>
              <a:t>系统与软件工程 软件测试 第</a:t>
            </a:r>
            <a:r>
              <a:rPr lang="en-US" altLang="zh-CN" sz="1600" dirty="0"/>
              <a:t>3</a:t>
            </a:r>
            <a:r>
              <a:rPr lang="zh-CN" altLang="zh-CN" sz="1600" dirty="0"/>
              <a:t>部分：测试文档</a:t>
            </a:r>
            <a:endParaRPr lang="zh-CN" altLang="zh-CN" sz="1600" dirty="0"/>
          </a:p>
          <a:p>
            <a:pPr lvl="0" indent="-342900">
              <a:buClr>
                <a:srgbClr val="00B050"/>
              </a:buClr>
              <a:buSzPct val="80000"/>
              <a:buFont typeface="Wingdings" panose="05000000000000000000" pitchFamily="2" charset="2"/>
              <a:buChar char="p"/>
            </a:pPr>
            <a:r>
              <a:rPr lang="en-US" altLang="zh-CN" sz="1600" dirty="0"/>
              <a:t>GB/T 38634.4-2020  </a:t>
            </a:r>
            <a:r>
              <a:rPr lang="zh-CN" altLang="zh-CN" sz="1600" dirty="0"/>
              <a:t>系统与软件工程 软件测试 第</a:t>
            </a:r>
            <a:r>
              <a:rPr lang="en-US" altLang="zh-CN" sz="1600" dirty="0"/>
              <a:t>4</a:t>
            </a:r>
            <a:r>
              <a:rPr lang="zh-CN" altLang="zh-CN" sz="1600" dirty="0"/>
              <a:t>部分：测试技术</a:t>
            </a:r>
            <a:endParaRPr lang="zh-CN" altLang="zh-CN" sz="1600" dirty="0"/>
          </a:p>
          <a:p>
            <a:pPr>
              <a:buClr>
                <a:srgbClr val="00B050"/>
              </a:buClr>
              <a:buSzPct val="80000"/>
            </a:pPr>
            <a:endParaRPr lang="en-US" altLang="zh-CN" sz="1500" dirty="0"/>
          </a:p>
          <a:p>
            <a:pPr>
              <a:buClr>
                <a:srgbClr val="00B050"/>
              </a:buClr>
              <a:buSzPct val="80000"/>
            </a:pPr>
            <a:r>
              <a:rPr lang="en-US" altLang="zh-CN" sz="1500" dirty="0"/>
              <a:t>… …</a:t>
            </a:r>
            <a:endParaRPr lang="en-US" altLang="zh-CN" sz="1500" dirty="0"/>
          </a:p>
          <a:p>
            <a:pPr>
              <a:buClr>
                <a:srgbClr val="00B050"/>
              </a:buClr>
              <a:buSzPct val="80000"/>
            </a:pPr>
            <a:endParaRPr lang="en-US" altLang="zh-CN" sz="1500" dirty="0"/>
          </a:p>
          <a:p>
            <a:pPr>
              <a:lnSpc>
                <a:spcPts val="1200"/>
              </a:lnSpc>
              <a:buClr>
                <a:srgbClr val="00B050"/>
              </a:buClr>
              <a:buSzPct val="80000"/>
            </a:pPr>
            <a:r>
              <a:rPr lang="zh-CN" altLang="zh-CN" sz="1600" b="1" dirty="0"/>
              <a:t>与测试直接相关的标准还有：</a:t>
            </a:r>
            <a:endParaRPr lang="zh-CN" altLang="zh-CN" sz="1600" b="1" dirty="0"/>
          </a:p>
          <a:p>
            <a:pPr indent="-342900">
              <a:lnSpc>
                <a:spcPct val="150000"/>
              </a:lnSpc>
              <a:buClr>
                <a:srgbClr val="00B050"/>
              </a:buClr>
              <a:buSzPct val="80000"/>
              <a:buFont typeface="Wingdings" panose="05000000000000000000" pitchFamily="2" charset="2"/>
              <a:buChar char=""/>
            </a:pPr>
            <a:r>
              <a:rPr lang="en-US" altLang="zh-CN" sz="1600" dirty="0"/>
              <a:t>GB/T 15532-2008  </a:t>
            </a:r>
            <a:r>
              <a:rPr lang="zh-CN" altLang="zh-CN" sz="1600" dirty="0"/>
              <a:t>计算机软件测试规范；</a:t>
            </a:r>
            <a:r>
              <a:rPr lang="en-US" altLang="zh-CN" sz="1600" dirty="0"/>
              <a:t>	</a:t>
            </a:r>
            <a:endParaRPr lang="zh-CN" altLang="zh-CN" sz="1600" dirty="0"/>
          </a:p>
          <a:p>
            <a:pPr indent="-342900">
              <a:lnSpc>
                <a:spcPct val="150000"/>
              </a:lnSpc>
              <a:buClr>
                <a:srgbClr val="00B050"/>
              </a:buClr>
              <a:buSzPct val="80000"/>
              <a:buFont typeface="Wingdings" panose="05000000000000000000" pitchFamily="2" charset="2"/>
              <a:buChar char=""/>
            </a:pPr>
            <a:r>
              <a:rPr lang="en-US" altLang="zh-CN" sz="1600" dirty="0"/>
              <a:t>GB/T 9386-2008  </a:t>
            </a:r>
            <a:r>
              <a:rPr lang="zh-CN" altLang="zh-CN" sz="1600" dirty="0"/>
              <a:t>计算机软件测试文档编制规范</a:t>
            </a:r>
            <a:endParaRPr lang="zh-CN" altLang="zh-CN" sz="1600" dirty="0"/>
          </a:p>
          <a:p>
            <a:pPr indent="-342900">
              <a:lnSpc>
                <a:spcPct val="150000"/>
              </a:lnSpc>
              <a:buClr>
                <a:srgbClr val="00B050"/>
              </a:buClr>
              <a:buSzPct val="80000"/>
              <a:buFont typeface="Wingdings" panose="05000000000000000000" pitchFamily="2" charset="2"/>
              <a:buChar char=""/>
            </a:pPr>
            <a:r>
              <a:rPr lang="en-US" altLang="zh-CN" sz="1600" dirty="0"/>
              <a:t>GB/T 33447-2016  </a:t>
            </a:r>
            <a:r>
              <a:rPr lang="zh-CN" altLang="zh-CN" sz="1600" dirty="0"/>
              <a:t>地理信息系统软件测试规范；</a:t>
            </a:r>
            <a:endParaRPr lang="zh-CN" altLang="zh-CN" sz="1600" dirty="0"/>
          </a:p>
          <a:p>
            <a:pPr indent="-342900">
              <a:lnSpc>
                <a:spcPct val="150000"/>
              </a:lnSpc>
              <a:buClr>
                <a:srgbClr val="00B050"/>
              </a:buClr>
              <a:buSzPct val="80000"/>
              <a:buFont typeface="Wingdings" panose="05000000000000000000" pitchFamily="2" charset="2"/>
              <a:buChar char=""/>
            </a:pPr>
            <a:r>
              <a:rPr lang="en-US" altLang="zh-CN" sz="1600" dirty="0"/>
              <a:t>GB/T 37715-2019  </a:t>
            </a:r>
            <a:r>
              <a:rPr lang="zh-CN" altLang="zh-CN" sz="1600" dirty="0"/>
              <a:t>公安物联网基础平台与应用系统软件测试规范</a:t>
            </a:r>
            <a:endParaRPr lang="zh-CN" altLang="zh-CN" sz="16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软件测试行业标准</a:t>
            </a:r>
            <a:endParaRPr kumimoji="1" lang="zh-CN" altLang="en-US" dirty="0"/>
          </a:p>
        </p:txBody>
      </p:sp>
      <p:sp>
        <p:nvSpPr>
          <p:cNvPr id="3" name="文本占位符 2"/>
          <p:cNvSpPr>
            <a:spLocks noGrp="1"/>
          </p:cNvSpPr>
          <p:nvPr>
            <p:ph type="body" sz="quarter" idx="10"/>
          </p:nvPr>
        </p:nvSpPr>
        <p:spPr>
          <a:xfrm>
            <a:off x="582039" y="1024459"/>
            <a:ext cx="8194214" cy="3094581"/>
          </a:xfrm>
        </p:spPr>
        <p:txBody>
          <a:bodyPr/>
          <a:lstStyle/>
          <a:p>
            <a:pPr marL="342900" lvl="0" indent="-342900" algn="just">
              <a:buFont typeface="Wingdings" panose="05000000000000000000" pitchFamily="2" charset="2"/>
              <a:buChar char=""/>
            </a:pPr>
            <a:r>
              <a:rPr lang="en-US" altLang="zh-CN" sz="1800" kern="100" dirty="0">
                <a:solidFill>
                  <a:schemeClr val="tx1">
                    <a:lumMod val="85000"/>
                    <a:lumOff val="15000"/>
                  </a:schemeClr>
                </a:solidFill>
                <a:effectLst/>
                <a:latin typeface="宋体" panose="02010600030101010101" pitchFamily="2" charset="-122"/>
                <a:ea typeface="宋体" panose="02010600030101010101" pitchFamily="2" charset="-122"/>
              </a:rPr>
              <a:t>JR/T 0175</a:t>
            </a:r>
            <a:r>
              <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a:t>
            </a:r>
            <a:r>
              <a:rPr lang="en-US"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2019  </a:t>
            </a:r>
            <a:r>
              <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《证券期货业软件测试规范》；</a:t>
            </a:r>
            <a:r>
              <a:rPr lang="en-US"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	</a:t>
            </a:r>
            <a:endPar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endParaRPr>
          </a:p>
          <a:p>
            <a:pPr marL="342900" lvl="0" indent="-342900" algn="just">
              <a:buFont typeface="Wingdings" panose="05000000000000000000" pitchFamily="2" charset="2"/>
              <a:buChar char=""/>
            </a:pPr>
            <a:r>
              <a:rPr lang="en-US" altLang="zh-CN" sz="1800" kern="100" dirty="0">
                <a:solidFill>
                  <a:schemeClr val="tx1">
                    <a:lumMod val="85000"/>
                    <a:lumOff val="15000"/>
                  </a:schemeClr>
                </a:solidFill>
                <a:effectLst/>
                <a:latin typeface="宋体" panose="02010600030101010101" pitchFamily="2" charset="-122"/>
                <a:ea typeface="宋体" panose="02010600030101010101" pitchFamily="2" charset="-122"/>
              </a:rPr>
              <a:t>JR/T 0101-2013  </a:t>
            </a:r>
            <a:r>
              <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银行业软件测试文档规范；</a:t>
            </a:r>
            <a:r>
              <a:rPr lang="en-US"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	</a:t>
            </a:r>
            <a:endPar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endParaRPr>
          </a:p>
          <a:p>
            <a:pPr marL="342900" lvl="0" indent="-342900" algn="just">
              <a:buFont typeface="Wingdings" panose="05000000000000000000" pitchFamily="2" charset="2"/>
              <a:buChar char=""/>
            </a:pPr>
            <a:r>
              <a:rPr lang="en-US" altLang="zh-CN" sz="1800" kern="100" dirty="0">
                <a:solidFill>
                  <a:schemeClr val="tx1">
                    <a:lumMod val="85000"/>
                    <a:lumOff val="15000"/>
                  </a:schemeClr>
                </a:solidFill>
                <a:effectLst/>
                <a:latin typeface="宋体" panose="02010600030101010101" pitchFamily="2" charset="-122"/>
                <a:ea typeface="宋体" panose="02010600030101010101" pitchFamily="2" charset="-122"/>
              </a:rPr>
              <a:t>JR/T 0191</a:t>
            </a:r>
            <a:r>
              <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a:t>
            </a:r>
            <a:r>
              <a:rPr lang="en-US"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2020  </a:t>
            </a:r>
            <a:r>
              <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证券期货业软件测试指南 软件安全测试</a:t>
            </a:r>
            <a:endPar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endParaRPr>
          </a:p>
          <a:p>
            <a:pPr marL="342900" lvl="0" indent="-342900" algn="just">
              <a:buFont typeface="Wingdings" panose="05000000000000000000" pitchFamily="2" charset="2"/>
              <a:buChar char=""/>
            </a:pPr>
            <a:r>
              <a:rPr lang="en-US" altLang="zh-CN" sz="1800" kern="100" dirty="0">
                <a:solidFill>
                  <a:schemeClr val="tx1">
                    <a:lumMod val="85000"/>
                    <a:lumOff val="15000"/>
                  </a:schemeClr>
                </a:solidFill>
                <a:effectLst/>
                <a:latin typeface="宋体" panose="02010600030101010101" pitchFamily="2" charset="-122"/>
                <a:ea typeface="宋体" panose="02010600030101010101" pitchFamily="2" charset="-122"/>
              </a:rPr>
              <a:t>GA/T 1765-2021  </a:t>
            </a:r>
            <a:r>
              <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公安视频图像信息应用平台软件测试规范；</a:t>
            </a:r>
            <a:endPar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endParaRPr>
          </a:p>
          <a:p>
            <a:pPr marL="342900" lvl="0" indent="-342900" algn="just">
              <a:buFont typeface="Wingdings" panose="05000000000000000000" pitchFamily="2" charset="2"/>
              <a:buChar char=""/>
            </a:pPr>
            <a:r>
              <a:rPr lang="en-US" altLang="zh-CN" sz="1800" kern="100" dirty="0">
                <a:solidFill>
                  <a:schemeClr val="tx1">
                    <a:lumMod val="85000"/>
                    <a:lumOff val="15000"/>
                  </a:schemeClr>
                </a:solidFill>
                <a:effectLst/>
                <a:latin typeface="宋体" panose="02010600030101010101" pitchFamily="2" charset="-122"/>
                <a:ea typeface="宋体" panose="02010600030101010101" pitchFamily="2" charset="-122"/>
              </a:rPr>
              <a:t>DL/T 2031-2019  </a:t>
            </a:r>
            <a:r>
              <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电力移动应用软件测试规范</a:t>
            </a:r>
            <a:endPar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endParaRPr>
          </a:p>
          <a:p>
            <a:pPr marL="342900" lvl="0" indent="-342900" algn="just">
              <a:buFont typeface="Wingdings" panose="05000000000000000000" pitchFamily="2" charset="2"/>
              <a:buChar char=""/>
            </a:pPr>
            <a:r>
              <a:rPr lang="en-US" altLang="zh-CN" sz="1800" kern="100" dirty="0">
                <a:solidFill>
                  <a:schemeClr val="tx1">
                    <a:lumMod val="85000"/>
                    <a:lumOff val="15000"/>
                  </a:schemeClr>
                </a:solidFill>
                <a:effectLst/>
                <a:latin typeface="宋体" panose="02010600030101010101" pitchFamily="2" charset="-122"/>
                <a:ea typeface="宋体" panose="02010600030101010101" pitchFamily="2" charset="-122"/>
              </a:rPr>
              <a:t>JT/T 966 -2015  </a:t>
            </a:r>
            <a:r>
              <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rPr>
              <a:t>收费公路联网收费系统软件测试方法（多个子标准）</a:t>
            </a:r>
            <a:endParaRPr lang="zh-CN" altLang="zh-CN" sz="1800" kern="100" dirty="0">
              <a:solidFill>
                <a:schemeClr val="tx1">
                  <a:lumMod val="85000"/>
                  <a:lumOff val="15000"/>
                </a:schemeClr>
              </a:solidFill>
              <a:effectLst/>
              <a:latin typeface="Times New Roman" panose="02020603050405020304" pitchFamily="18" charset="0"/>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83924" y="319066"/>
            <a:ext cx="4941094" cy="538163"/>
          </a:xfrm>
        </p:spPr>
        <p:txBody>
          <a:bodyPr/>
          <a:lstStyle/>
          <a:p>
            <a:r>
              <a:rPr kumimoji="1" lang="zh-CN" altLang="en-US" dirty="0">
                <a:latin typeface="微软雅黑" panose="020B0503020204020204" pitchFamily="34" charset="-122"/>
                <a:ea typeface="微软雅黑" panose="020B0503020204020204" pitchFamily="34" charset="-122"/>
              </a:rPr>
              <a:t>完整的软件测试规范是怎样的</a:t>
            </a:r>
            <a:endParaRPr kumimoji="1" lang="zh-CN" altLang="en-US" dirty="0">
              <a:latin typeface="微软雅黑" panose="020B0503020204020204" pitchFamily="34" charset="-122"/>
              <a:ea typeface="微软雅黑" panose="020B0503020204020204" pitchFamily="34" charset="-122"/>
            </a:endParaRPr>
          </a:p>
        </p:txBody>
      </p:sp>
      <p:sp>
        <p:nvSpPr>
          <p:cNvPr id="38915" name="Text Box 3"/>
          <p:cNvSpPr txBox="1">
            <a:spLocks noChangeArrowheads="1"/>
          </p:cNvSpPr>
          <p:nvPr/>
        </p:nvSpPr>
        <p:spPr bwMode="auto">
          <a:xfrm>
            <a:off x="1228294" y="904208"/>
            <a:ext cx="1620599" cy="3877985"/>
          </a:xfrm>
          <a:prstGeom prst="rect">
            <a:avLst/>
          </a:prstGeom>
          <a:noFill/>
          <a:ln w="9525">
            <a:noFill/>
            <a:miter lim="800000"/>
          </a:ln>
        </p:spPr>
        <p:txBody>
          <a:bodyPr wrap="square" lIns="0" tIns="0" rIns="0" bIns="0">
            <a:spAutoFit/>
          </a:bodyPr>
          <a:lstStyle/>
          <a:p>
            <a:pPr lvl="1" indent="-342900" eaLnBrk="0" hangingPunct="0">
              <a:buClr>
                <a:srgbClr val="91AC4E"/>
              </a:buClr>
              <a:buSzPct val="80000"/>
              <a:buFont typeface="Wingdings" panose="05000000000000000000" pitchFamily="2" charset="2"/>
              <a:buChar char="p"/>
              <a:tabLst>
                <a:tab pos="66675" algn="l"/>
              </a:tabLst>
            </a:pPr>
            <a:r>
              <a:rPr lang="zh-CN" altLang="en-US" dirty="0"/>
              <a:t>规范目的</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范围</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文档结构</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词汇表</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参考信息</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可追溯性</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方针</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过程</a:t>
            </a:r>
            <a:r>
              <a:rPr lang="en-US" altLang="zh-CN" dirty="0"/>
              <a:t>/</a:t>
            </a:r>
            <a:r>
              <a:rPr lang="zh-CN" altLang="en-US" dirty="0"/>
              <a:t>规范</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指南</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模板</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检查表</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培训</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工具</a:t>
            </a:r>
            <a:endParaRPr lang="en-US" altLang="zh-CN" dirty="0"/>
          </a:p>
          <a:p>
            <a:pPr lvl="1" indent="-342900" eaLnBrk="0" hangingPunct="0">
              <a:buClr>
                <a:srgbClr val="91AC4E"/>
              </a:buClr>
              <a:buSzPct val="80000"/>
              <a:buFont typeface="Wingdings" panose="05000000000000000000" pitchFamily="2" charset="2"/>
              <a:buChar char="p"/>
              <a:tabLst>
                <a:tab pos="66675" algn="l"/>
              </a:tabLst>
            </a:pPr>
            <a:r>
              <a:rPr lang="zh-CN" altLang="en-US" dirty="0"/>
              <a:t>参考资料等</a:t>
            </a:r>
            <a:endParaRPr lang="zh-CN" altLang="en-US" b="1" dirty="0"/>
          </a:p>
        </p:txBody>
      </p:sp>
      <p:pic>
        <p:nvPicPr>
          <p:cNvPr id="6" name="Picture 2" descr="http://www.softwaretestingstandard.org/images/projecttimeline.jpg"/>
          <p:cNvPicPr>
            <a:picLocks noChangeAspect="1" noChangeArrowheads="1"/>
          </p:cNvPicPr>
          <p:nvPr/>
        </p:nvPicPr>
        <p:blipFill>
          <a:blip r:embed="rId1" cstate="print"/>
          <a:srcRect/>
          <a:stretch>
            <a:fillRect/>
          </a:stretch>
        </p:blipFill>
        <p:spPr bwMode="auto">
          <a:xfrm>
            <a:off x="3539764" y="1358035"/>
            <a:ext cx="4273590" cy="2970330"/>
          </a:xfrm>
          <a:prstGeom prst="rect">
            <a:avLst/>
          </a:prstGeom>
          <a:noFill/>
        </p:spPr>
      </p:pic>
    </p:spTree>
  </p:cSld>
  <p:clrMapOvr>
    <a:masterClrMapping/>
  </p:clrMapOvr>
  <p:transition>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69015" y="357531"/>
            <a:ext cx="5444159" cy="541165"/>
          </a:xfrm>
        </p:spPr>
        <p:txBody>
          <a:bodyPr/>
          <a:lstStyle/>
          <a:p>
            <a:r>
              <a:rPr kumimoji="1" lang="zh-CN" altLang="en-US" dirty="0">
                <a:latin typeface="微软雅黑" panose="020B0503020204020204" pitchFamily="34" charset="-122"/>
                <a:ea typeface="微软雅黑" panose="020B0503020204020204" pitchFamily="34" charset="-122"/>
              </a:rPr>
              <a:t>制定测试规范需要考虑的内容</a:t>
            </a:r>
            <a:endParaRPr kumimoji="1" lang="en-US" altLang="zh-CN" dirty="0">
              <a:latin typeface="微软雅黑" panose="020B0503020204020204" pitchFamily="34" charset="-122"/>
              <a:ea typeface="微软雅黑" panose="020B0503020204020204" pitchFamily="34" charset="-122"/>
            </a:endParaRPr>
          </a:p>
        </p:txBody>
      </p:sp>
      <p:sp>
        <p:nvSpPr>
          <p:cNvPr id="1028" name="Rectangle 3"/>
          <p:cNvSpPr>
            <a:spLocks noChangeArrowheads="1"/>
          </p:cNvSpPr>
          <p:nvPr/>
        </p:nvSpPr>
        <p:spPr bwMode="auto">
          <a:xfrm>
            <a:off x="1655676" y="1137462"/>
            <a:ext cx="2024881" cy="3492687"/>
          </a:xfrm>
          <a:prstGeom prst="rect">
            <a:avLst/>
          </a:prstGeom>
          <a:noFill/>
          <a:ln w="9525" algn="ctr">
            <a:noFill/>
            <a:miter lim="800000"/>
          </a:ln>
        </p:spPr>
        <p:txBody>
          <a:bodyPr wrap="square">
            <a:spAutoFit/>
          </a:bodyPr>
          <a:lstStyle/>
          <a:p>
            <a:pPr lvl="1" indent="-342900" eaLnBrk="0" hangingPunct="0">
              <a:lnSpc>
                <a:spcPct val="140000"/>
              </a:lnSpc>
              <a:buClr>
                <a:srgbClr val="91AC4E"/>
              </a:buClr>
              <a:buSzPct val="80000"/>
              <a:buFont typeface="Wingdings" panose="05000000000000000000" pitchFamily="2" charset="2"/>
              <a:buChar char="p"/>
              <a:tabLst>
                <a:tab pos="66675" algn="l"/>
              </a:tabLst>
            </a:pPr>
            <a:r>
              <a:rPr lang="zh-CN" altLang="en-US" b="1" dirty="0"/>
              <a:t> </a:t>
            </a:r>
            <a:r>
              <a:rPr lang="zh-CN" altLang="en-US" sz="2000" dirty="0">
                <a:latin typeface="微软雅黑" panose="020B0503020204020204" pitchFamily="34" charset="-122"/>
                <a:ea typeface="微软雅黑" panose="020B0503020204020204" pitchFamily="34" charset="-122"/>
              </a:rPr>
              <a:t>角色的确定</a:t>
            </a:r>
            <a:endParaRPr lang="zh-CN" altLang="en-US" sz="2000" dirty="0">
              <a:latin typeface="微软雅黑" panose="020B0503020204020204" pitchFamily="34" charset="-122"/>
              <a:ea typeface="微软雅黑" panose="020B0503020204020204" pitchFamily="34" charset="-122"/>
            </a:endParaRPr>
          </a:p>
          <a:p>
            <a:pPr lvl="1" indent="-342900" eaLnBrk="0" hangingPunct="0">
              <a:lnSpc>
                <a:spcPct val="140000"/>
              </a:lnSpc>
              <a:buClr>
                <a:srgbClr val="91AC4E"/>
              </a:buClr>
              <a:buSzPct val="80000"/>
              <a:buFont typeface="Wingdings" panose="05000000000000000000" pitchFamily="2" charset="2"/>
              <a:buChar char="p"/>
              <a:tabLst>
                <a:tab pos="66675" algn="l"/>
              </a:tabLst>
            </a:pPr>
            <a:r>
              <a:rPr lang="zh-CN" altLang="en-US" sz="2000" dirty="0">
                <a:latin typeface="微软雅黑" panose="020B0503020204020204" pitchFamily="34" charset="-122"/>
                <a:ea typeface="微软雅黑" panose="020B0503020204020204" pitchFamily="34" charset="-122"/>
              </a:rPr>
              <a:t> 进入的准则</a:t>
            </a:r>
            <a:endParaRPr lang="zh-CN" altLang="en-US" sz="2000" dirty="0">
              <a:latin typeface="微软雅黑" panose="020B0503020204020204" pitchFamily="34" charset="-122"/>
              <a:ea typeface="微软雅黑" panose="020B0503020204020204" pitchFamily="34" charset="-122"/>
            </a:endParaRPr>
          </a:p>
          <a:p>
            <a:pPr lvl="1" indent="-342900" eaLnBrk="0" hangingPunct="0">
              <a:lnSpc>
                <a:spcPct val="140000"/>
              </a:lnSpc>
              <a:buClr>
                <a:srgbClr val="91AC4E"/>
              </a:buClr>
              <a:buSzPct val="80000"/>
              <a:buFont typeface="Wingdings" panose="05000000000000000000" pitchFamily="2" charset="2"/>
              <a:buChar char="p"/>
              <a:tabLst>
                <a:tab pos="66675" algn="l"/>
              </a:tabLst>
            </a:pPr>
            <a:r>
              <a:rPr lang="zh-CN" altLang="en-US" sz="2000" dirty="0">
                <a:latin typeface="微软雅黑" panose="020B0503020204020204" pitchFamily="34" charset="-122"/>
                <a:ea typeface="微软雅黑" panose="020B0503020204020204" pitchFamily="34" charset="-122"/>
              </a:rPr>
              <a:t> 输入项</a:t>
            </a:r>
            <a:endParaRPr lang="zh-CN" altLang="en-US" sz="2000" dirty="0">
              <a:latin typeface="微软雅黑" panose="020B0503020204020204" pitchFamily="34" charset="-122"/>
              <a:ea typeface="微软雅黑" panose="020B0503020204020204" pitchFamily="34" charset="-122"/>
            </a:endParaRPr>
          </a:p>
          <a:p>
            <a:pPr lvl="1" indent="-342900" eaLnBrk="0" hangingPunct="0">
              <a:lnSpc>
                <a:spcPct val="140000"/>
              </a:lnSpc>
              <a:buClr>
                <a:srgbClr val="91AC4E"/>
              </a:buClr>
              <a:buSzPct val="80000"/>
              <a:buFont typeface="Wingdings" panose="05000000000000000000" pitchFamily="2" charset="2"/>
              <a:buChar char="p"/>
              <a:tabLst>
                <a:tab pos="66675" algn="l"/>
              </a:tabLst>
            </a:pPr>
            <a:r>
              <a:rPr lang="zh-CN" altLang="en-US" sz="2000" dirty="0">
                <a:latin typeface="微软雅黑" panose="020B0503020204020204" pitchFamily="34" charset="-122"/>
                <a:ea typeface="微软雅黑" panose="020B0503020204020204" pitchFamily="34" charset="-122"/>
              </a:rPr>
              <a:t> 活动过程</a:t>
            </a:r>
            <a:endParaRPr lang="zh-CN" altLang="en-US" sz="2000" dirty="0">
              <a:latin typeface="微软雅黑" panose="020B0503020204020204" pitchFamily="34" charset="-122"/>
              <a:ea typeface="微软雅黑" panose="020B0503020204020204" pitchFamily="34" charset="-122"/>
            </a:endParaRPr>
          </a:p>
          <a:p>
            <a:pPr lvl="1" indent="-342900" eaLnBrk="0" hangingPunct="0">
              <a:lnSpc>
                <a:spcPct val="140000"/>
              </a:lnSpc>
              <a:buClr>
                <a:srgbClr val="91AC4E"/>
              </a:buClr>
              <a:buSzPct val="80000"/>
              <a:buFont typeface="Wingdings" panose="05000000000000000000" pitchFamily="2" charset="2"/>
              <a:buChar char="p"/>
              <a:tabLst>
                <a:tab pos="66675" algn="l"/>
              </a:tabLst>
            </a:pPr>
            <a:r>
              <a:rPr lang="zh-CN" altLang="en-US" sz="2000" dirty="0">
                <a:latin typeface="微软雅黑" panose="020B0503020204020204" pitchFamily="34" charset="-122"/>
                <a:ea typeface="微软雅黑" panose="020B0503020204020204" pitchFamily="34" charset="-122"/>
              </a:rPr>
              <a:t> 输出项</a:t>
            </a:r>
            <a:endParaRPr lang="zh-CN" altLang="en-US" sz="2000" dirty="0">
              <a:latin typeface="微软雅黑" panose="020B0503020204020204" pitchFamily="34" charset="-122"/>
              <a:ea typeface="微软雅黑" panose="020B0503020204020204" pitchFamily="34" charset="-122"/>
            </a:endParaRPr>
          </a:p>
          <a:p>
            <a:pPr lvl="1" indent="-342900" eaLnBrk="0" hangingPunct="0">
              <a:lnSpc>
                <a:spcPct val="140000"/>
              </a:lnSpc>
              <a:buClr>
                <a:srgbClr val="91AC4E"/>
              </a:buClr>
              <a:buSzPct val="80000"/>
              <a:buFont typeface="Wingdings" panose="05000000000000000000" pitchFamily="2" charset="2"/>
              <a:buChar char="p"/>
              <a:tabLst>
                <a:tab pos="66675" algn="l"/>
              </a:tabLst>
            </a:pPr>
            <a:r>
              <a:rPr lang="zh-CN" altLang="en-US" sz="2000" dirty="0">
                <a:latin typeface="微软雅黑" panose="020B0503020204020204" pitchFamily="34" charset="-122"/>
                <a:ea typeface="微软雅黑" panose="020B0503020204020204" pitchFamily="34" charset="-122"/>
              </a:rPr>
              <a:t> 验证与确认</a:t>
            </a:r>
            <a:endParaRPr lang="zh-CN" altLang="en-US" sz="2000" dirty="0">
              <a:latin typeface="微软雅黑" panose="020B0503020204020204" pitchFamily="34" charset="-122"/>
              <a:ea typeface="微软雅黑" panose="020B0503020204020204" pitchFamily="34" charset="-122"/>
            </a:endParaRPr>
          </a:p>
          <a:p>
            <a:pPr lvl="1" indent="-342900" eaLnBrk="0" hangingPunct="0">
              <a:lnSpc>
                <a:spcPct val="140000"/>
              </a:lnSpc>
              <a:buClr>
                <a:srgbClr val="91AC4E"/>
              </a:buClr>
              <a:buSzPct val="80000"/>
              <a:buFont typeface="Wingdings" panose="05000000000000000000" pitchFamily="2" charset="2"/>
              <a:buChar char="p"/>
              <a:tabLst>
                <a:tab pos="66675" algn="l"/>
              </a:tabLst>
            </a:pPr>
            <a:r>
              <a:rPr lang="zh-CN" altLang="en-US" sz="2000" dirty="0">
                <a:latin typeface="微软雅黑" panose="020B0503020204020204" pitchFamily="34" charset="-122"/>
                <a:ea typeface="微软雅黑" panose="020B0503020204020204" pitchFamily="34" charset="-122"/>
              </a:rPr>
              <a:t> 退出的准则</a:t>
            </a:r>
            <a:endParaRPr lang="zh-CN" altLang="en-US" sz="2000" dirty="0">
              <a:latin typeface="微软雅黑" panose="020B0503020204020204" pitchFamily="34" charset="-122"/>
              <a:ea typeface="微软雅黑" panose="020B0503020204020204" pitchFamily="34" charset="-122"/>
            </a:endParaRPr>
          </a:p>
          <a:p>
            <a:pPr lvl="1" indent="-342900" eaLnBrk="0" hangingPunct="0">
              <a:lnSpc>
                <a:spcPct val="140000"/>
              </a:lnSpc>
              <a:buClr>
                <a:srgbClr val="91AC4E"/>
              </a:buClr>
              <a:buSzPct val="80000"/>
              <a:buFont typeface="Wingdings" panose="05000000000000000000" pitchFamily="2" charset="2"/>
              <a:buChar char="p"/>
              <a:tabLst>
                <a:tab pos="66675" algn="l"/>
              </a:tabLst>
            </a:pPr>
            <a:r>
              <a:rPr lang="zh-CN" altLang="en-US" sz="2000" dirty="0">
                <a:latin typeface="微软雅黑" panose="020B0503020204020204" pitchFamily="34" charset="-122"/>
                <a:ea typeface="微软雅黑" panose="020B0503020204020204" pitchFamily="34" charset="-122"/>
              </a:rPr>
              <a:t> 度量</a:t>
            </a:r>
            <a:endParaRPr lang="en-US" altLang="zh-CN" sz="2000" dirty="0">
              <a:latin typeface="微软雅黑" panose="020B0503020204020204" pitchFamily="34" charset="-122"/>
              <a:ea typeface="微软雅黑" panose="020B0503020204020204" pitchFamily="34" charset="-122"/>
            </a:endParaRPr>
          </a:p>
        </p:txBody>
      </p:sp>
      <p:graphicFrame>
        <p:nvGraphicFramePr>
          <p:cNvPr id="1026" name="Object 14"/>
          <p:cNvGraphicFramePr>
            <a:graphicFrameLocks noGrp="1" noChangeAspect="1"/>
          </p:cNvGraphicFramePr>
          <p:nvPr>
            <p:ph idx="4294967295"/>
          </p:nvPr>
        </p:nvGraphicFramePr>
        <p:xfrm>
          <a:off x="4517994" y="1005577"/>
          <a:ext cx="2970330" cy="3955820"/>
        </p:xfrm>
        <a:graphic>
          <a:graphicData uri="http://schemas.openxmlformats.org/presentationml/2006/ole">
            <mc:AlternateContent xmlns:mc="http://schemas.openxmlformats.org/markup-compatibility/2006">
              <mc:Choice xmlns:v="urn:schemas-microsoft-com:vml" Requires="v">
                <p:oleObj spid="_x0000_s2" name="VISIO" r:id="rId1" imgW="7216140" imgH="9597390" progId="Visio.Drawing.11">
                  <p:embed/>
                </p:oleObj>
              </mc:Choice>
              <mc:Fallback>
                <p:oleObj name="VISIO" r:id="rId1" imgW="7216140" imgH="9597390" progId="Visio.Drawing.11">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994" y="1005577"/>
                        <a:ext cx="2970330" cy="3955820"/>
                      </a:xfrm>
                      <a:prstGeom prst="rect">
                        <a:avLst/>
                      </a:prstGeom>
                      <a:solidFill>
                        <a:srgbClr val="FFFFCC"/>
                      </a:solidFill>
                      <a:ln w="9525">
                        <a:solidFill>
                          <a:schemeClr val="tx1"/>
                        </a:solidFill>
                        <a:miter lim="800000"/>
                        <a:headEnd/>
                        <a:tailEnd/>
                      </a:ln>
                      <a:effec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526270" y="303498"/>
            <a:ext cx="7762964" cy="421481"/>
          </a:xfrm>
        </p:spPr>
        <p:txBody>
          <a:bodyPr>
            <a:normAutofit fontScale="90000"/>
          </a:bodyPr>
          <a:lstStyle/>
          <a:p>
            <a:r>
              <a:rPr lang="en-US" altLang="zh-CN" b="1" dirty="0">
                <a:solidFill>
                  <a:srgbClr val="3366FF"/>
                </a:solidFill>
              </a:rPr>
              <a:t> </a:t>
            </a:r>
            <a:r>
              <a:rPr kumimoji="1" lang="en-US" altLang="zh-CN" sz="3100" dirty="0">
                <a:latin typeface="微软雅黑" panose="020B0503020204020204" pitchFamily="34" charset="-122"/>
                <a:ea typeface="微软雅黑" panose="020B0503020204020204" pitchFamily="34" charset="-122"/>
              </a:rPr>
              <a:t>GBT 15532-2008 《</a:t>
            </a:r>
            <a:r>
              <a:rPr kumimoji="1" lang="zh-CN" altLang="en-US" sz="3100" dirty="0">
                <a:latin typeface="微软雅黑" panose="020B0503020204020204" pitchFamily="34" charset="-122"/>
                <a:ea typeface="微软雅黑" panose="020B0503020204020204" pitchFamily="34" charset="-122"/>
              </a:rPr>
              <a:t>计算机软件测试规范</a:t>
            </a:r>
            <a:r>
              <a:rPr kumimoji="1" lang="en-US" altLang="zh-CN" sz="3100" dirty="0">
                <a:latin typeface="微软雅黑" panose="020B0503020204020204" pitchFamily="34" charset="-122"/>
                <a:ea typeface="微软雅黑" panose="020B0503020204020204" pitchFamily="34" charset="-122"/>
              </a:rPr>
              <a:t>》</a:t>
            </a:r>
            <a:endParaRPr kumimoji="1" lang="en-US" altLang="zh-CN" sz="3100" dirty="0">
              <a:latin typeface="微软雅黑" panose="020B0503020204020204" pitchFamily="34" charset="-122"/>
              <a:ea typeface="微软雅黑" panose="020B0503020204020204" pitchFamily="34" charset="-122"/>
            </a:endParaRPr>
          </a:p>
        </p:txBody>
      </p:sp>
      <p:pic>
        <p:nvPicPr>
          <p:cNvPr id="3" name="图片 2" descr="屏幕快照 2014-03-27 下午6.47.00.png">
            <a:hlinkClick r:id="rId1" action="ppaction://hlinkfil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28" y="903637"/>
            <a:ext cx="2455607" cy="3834426"/>
          </a:xfrm>
          <a:prstGeom prst="rect">
            <a:avLst/>
          </a:prstGeom>
        </p:spPr>
      </p:pic>
      <p:pic>
        <p:nvPicPr>
          <p:cNvPr id="5" name="图片 4" descr="屏幕快照 2014-03-27 下午6.49.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024" y="973909"/>
            <a:ext cx="1350150" cy="3866093"/>
          </a:xfrm>
          <a:prstGeom prst="rect">
            <a:avLst/>
          </a:prstGeom>
        </p:spPr>
      </p:pic>
      <p:pic>
        <p:nvPicPr>
          <p:cNvPr id="6" name="图片 5" descr="屏幕快照 2014-03-27 下午6.47.3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2493" y="973909"/>
            <a:ext cx="2942084" cy="378042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sz="2400" dirty="0" err="1">
                <a:sym typeface="+mn-ea"/>
              </a:rPr>
              <a:t>ISO 29119 Overview</a:t>
            </a:r>
            <a:endParaRPr kumimoji="1"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103" name="图片 102"/>
          <p:cNvPicPr>
            <a:picLocks noChangeAspect="1"/>
          </p:cNvPicPr>
          <p:nvPr>
            <p:custDataLst>
              <p:tags r:id="rId1"/>
            </p:custDataLst>
          </p:nvPr>
        </p:nvPicPr>
        <p:blipFill>
          <a:blip r:embed="rId2"/>
          <a:stretch>
            <a:fillRect/>
          </a:stretch>
        </p:blipFill>
        <p:spPr>
          <a:xfrm>
            <a:off x="1428750" y="840740"/>
            <a:ext cx="5260340" cy="3868420"/>
          </a:xfrm>
          <a:prstGeom prst="rect">
            <a:avLst/>
          </a:prstGeom>
        </p:spPr>
      </p:pic>
    </p:spTree>
  </p:cSld>
  <p:clrMapOvr>
    <a:masterClrMapping/>
  </p:clrMapOvr>
  <p:transition spd="slow">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sz="2400" dirty="0" err="1">
                <a:sym typeface="+mn-ea"/>
              </a:rPr>
              <a:t>Part 1：Concepts &amp; Vocabulary</a:t>
            </a:r>
            <a:endParaRPr kumimoji="1"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Software testing concepts</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Introduction to software testing</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Relationship between testing, development &amp; maintenance</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Implications of lifecycle models</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Types of testing</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Testing vocabulary</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 etc </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sz="2400" dirty="0" err="1">
                <a:sym typeface="+mn-ea"/>
              </a:rPr>
              <a:t>Part 2： Testing Process</a:t>
            </a:r>
            <a:endParaRPr kumimoji="1"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30263"/>
            <a:ext cx="7943215" cy="385635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00000"/>
              </a:lnSpc>
            </a:pPr>
            <a:r>
              <a:rPr lang="zh-CN" altLang="en-US" sz="2000" dirty="0">
                <a:latin typeface="微软雅黑" panose="020B0503020204020204" pitchFamily="34" charset="-122"/>
                <a:ea typeface="微软雅黑" panose="020B0503020204020204" pitchFamily="34" charset="-122"/>
              </a:rPr>
              <a:t>Test management process</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Test strategy</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Test process monitoring</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Test project completion</a:t>
            </a:r>
            <a:endParaRPr lang="zh-CN" altLang="en-US" sz="16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Test process</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Test planning，Test design，Test execution</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Anomaly reporting</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Test completion</a:t>
            </a:r>
            <a:endParaRPr lang="zh-CN" altLang="en-US" sz="9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Reporting：Status、Project</a:t>
            </a:r>
            <a:endParaRPr lang="zh-CN" altLang="en-US" sz="20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Test environment support</a:t>
            </a:r>
            <a:endParaRPr lang="zh-CN" altLang="en-US" sz="2000" dirty="0">
              <a:latin typeface="微软雅黑" panose="020B0503020204020204" pitchFamily="34" charset="-122"/>
              <a:ea typeface="微软雅黑" panose="020B0503020204020204" pitchFamily="34" charset="-122"/>
            </a:endParaRPr>
          </a:p>
          <a:p>
            <a:pPr marL="405130" indent="-405130">
              <a:lnSpc>
                <a:spcPct val="100000"/>
              </a:lnSpc>
            </a:pPr>
            <a:r>
              <a:rPr lang="zh-CN" altLang="en-US" sz="2000" dirty="0">
                <a:latin typeface="微软雅黑" panose="020B0503020204020204" pitchFamily="34" charset="-122"/>
                <a:ea typeface="微软雅黑" panose="020B0503020204020204" pitchFamily="34" charset="-122"/>
              </a:rPr>
              <a:t>Appendices:</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Examples of these processes, at each level of testing &amp; for various lifecycle models</a:t>
            </a:r>
            <a:endParaRPr lang="zh-CN" altLang="en-US" sz="1600" dirty="0">
              <a:latin typeface="微软雅黑" panose="020B0503020204020204" pitchFamily="34" charset="-122"/>
              <a:ea typeface="微软雅黑" panose="020B0503020204020204" pitchFamily="34" charset="-122"/>
            </a:endParaRPr>
          </a:p>
          <a:p>
            <a:pPr marL="862330" lvl="1" indent="-405130">
              <a:lnSpc>
                <a:spcPct val="100000"/>
              </a:lnSpc>
            </a:pPr>
            <a:r>
              <a:rPr lang="zh-CN" altLang="en-US" sz="1600" dirty="0">
                <a:latin typeface="微软雅黑" panose="020B0503020204020204" pitchFamily="34" charset="-122"/>
                <a:ea typeface="微软雅黑" panose="020B0503020204020204" pitchFamily="34" charset="-122"/>
              </a:rPr>
              <a:t>Mappings to existing standards</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COMMONDATA" val="eyJoZGlkIjoiMTA5NDI2ZWFiMmI1OWE2N2QwMWFkNmFlNWQxNGI5MDgifQ=="/>
  <p:tag name="commondata" val="eyJoZGlkIjoiNGQ1OTYwYTk5NDFmYzY4MTlmNTU4MDJhMGI0NjIxYzMifQ=="/>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 name="TABLE_ENDDRAG_ORIGIN_RECT" val="619*296"/>
  <p:tag name="TABLE_ENDDRAG_RECT" val="36*75*619*296"/>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14036</Words>
  <Application>WPS 演示</Application>
  <PresentationFormat>全屏显示(16:9)</PresentationFormat>
  <Paragraphs>854</Paragraphs>
  <Slides>103</Slides>
  <Notes>50</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1</vt:i4>
      </vt:variant>
      <vt:variant>
        <vt:lpstr>幻灯片标题</vt:lpstr>
      </vt:variant>
      <vt:variant>
        <vt:i4>103</vt:i4>
      </vt:variant>
    </vt:vector>
  </HeadingPairs>
  <TitlesOfParts>
    <vt:vector size="128" baseType="lpstr">
      <vt:lpstr>Arial</vt:lpstr>
      <vt:lpstr>宋体</vt:lpstr>
      <vt:lpstr>Wingdings</vt:lpstr>
      <vt:lpstr>思源黑体</vt:lpstr>
      <vt:lpstr>黑体</vt:lpstr>
      <vt:lpstr>思源黑体 Medium</vt:lpstr>
      <vt:lpstr>思源黑体 Bold</vt:lpstr>
      <vt:lpstr>微软雅黑</vt:lpstr>
      <vt:lpstr>Arial</vt:lpstr>
      <vt:lpstr>微软雅黑 Light</vt:lpstr>
      <vt:lpstr>思源黑体 CN Normal</vt:lpstr>
      <vt:lpstr>Tahoma</vt:lpstr>
      <vt:lpstr>Calibri</vt:lpstr>
      <vt:lpstr>Times New Roman</vt:lpstr>
      <vt:lpstr>楷体_GB2312</vt:lpstr>
      <vt:lpstr>新宋体</vt:lpstr>
      <vt:lpstr>Tahoma</vt:lpstr>
      <vt:lpstr>Arial Unicode MS</vt:lpstr>
      <vt:lpstr>Wingdings</vt:lpstr>
      <vt:lpstr>楷体</vt:lpstr>
      <vt:lpstr>Yuanti SC</vt:lpstr>
      <vt:lpstr>等线</vt:lpstr>
      <vt:lpstr>等线 Light</vt:lpstr>
      <vt:lpstr>Office 主题​​</vt:lpstr>
      <vt:lpstr>Visio.Drawing.11</vt:lpstr>
      <vt:lpstr>软件测试</vt:lpstr>
      <vt:lpstr>第二章回顾</vt:lpstr>
      <vt:lpstr>PowerPoint 演示文稿</vt:lpstr>
      <vt:lpstr>测试左移与测试右移</vt:lpstr>
      <vt:lpstr>测试左移</vt:lpstr>
      <vt:lpstr>测试右移</vt:lpstr>
      <vt:lpstr>测试左移和测试右移</vt:lpstr>
      <vt:lpstr>PowerPoint 演示文稿</vt:lpstr>
      <vt:lpstr>传统的软件测试过程</vt:lpstr>
      <vt:lpstr>V型模型</vt:lpstr>
      <vt:lpstr>W型模型</vt:lpstr>
      <vt:lpstr>PowerPoint 演示文稿</vt:lpstr>
      <vt:lpstr>PowerPoint 演示文稿</vt:lpstr>
      <vt:lpstr>PowerPoint 演示文稿</vt:lpstr>
      <vt:lpstr>PowerPoint 演示文稿</vt:lpstr>
      <vt:lpstr>PowerPoint 演示文稿</vt:lpstr>
      <vt:lpstr>TMap</vt:lpstr>
      <vt:lpstr>TMap的生命周期模型</vt:lpstr>
      <vt:lpstr>各阶段的活动</vt:lpstr>
      <vt:lpstr>各个阶段详细介绍</vt:lpstr>
      <vt:lpstr>PowerPoint 演示文稿</vt:lpstr>
      <vt:lpstr>PowerPoint 演示文稿</vt:lpstr>
      <vt:lpstr>PowerPoint 演示文稿</vt:lpstr>
      <vt:lpstr>PowerPoint 演示文稿</vt:lpstr>
      <vt:lpstr>PowerPoint 演示文稿</vt:lpstr>
      <vt:lpstr>PowerPoint 演示文稿</vt:lpstr>
      <vt:lpstr>TMap三大基石</vt:lpstr>
      <vt:lpstr>PowerPoint 演示文稿</vt:lpstr>
      <vt:lpstr>TMap生命周期模型的优点</vt:lpstr>
      <vt:lpstr>PowerPoint 演示文稿</vt:lpstr>
      <vt:lpstr>PowerPoint 演示文稿</vt:lpstr>
      <vt:lpstr>PowerPoint 演示文稿</vt:lpstr>
      <vt:lpstr>业务驱动测试管理方法BDTM（Business Driven Test Management）</vt:lpstr>
      <vt:lpstr>PowerPoint 演示文稿</vt:lpstr>
      <vt:lpstr>敏捷软件开发</vt:lpstr>
      <vt:lpstr>敏捷开发的十二条原则</vt:lpstr>
      <vt:lpstr>PowerPoint 演示文稿</vt:lpstr>
      <vt:lpstr>敏捷测试的“宣言”</vt:lpstr>
      <vt:lpstr>敏捷测试的“原则”</vt:lpstr>
      <vt:lpstr>传统测试和敏捷测试的区别</vt:lpstr>
      <vt:lpstr>PowerPoint 演示文稿</vt:lpstr>
      <vt:lpstr>敏捷测试流程</vt:lpstr>
      <vt:lpstr>Scrum</vt:lpstr>
      <vt:lpstr>Scrum小组</vt:lpstr>
      <vt:lpstr>Scrum process</vt:lpstr>
      <vt:lpstr>敏捷Scrum测试流程</vt:lpstr>
      <vt:lpstr>PowerPoint 演示文稿</vt:lpstr>
      <vt:lpstr>4.2.4 基于会话的测试管理（SBTM）</vt:lpstr>
      <vt:lpstr>PowerPoint 演示文稿</vt:lpstr>
      <vt:lpstr>PowerPoint 演示文稿</vt:lpstr>
      <vt:lpstr>PowerPoint 演示文稿</vt:lpstr>
      <vt:lpstr>Charter：进一步明确测试范围和策略</vt:lpstr>
      <vt:lpstr>PowerPoint 演示文稿</vt:lpstr>
      <vt:lpstr>PowerPoint 演示文稿</vt:lpstr>
      <vt:lpstr>PowerPoint 演示文稿</vt:lpstr>
      <vt:lpstr>Session Sheet -2</vt:lpstr>
      <vt:lpstr>任务报告 （ Debriefing ）</vt:lpstr>
      <vt:lpstr>SBTM 实践框架</vt:lpstr>
      <vt:lpstr>PowerPoint 演示文稿</vt:lpstr>
      <vt:lpstr>五大软件测试流派</vt:lpstr>
      <vt:lpstr>各测试流派的特征</vt:lpstr>
      <vt:lpstr>Analytical School </vt:lpstr>
      <vt:lpstr>Analytical School </vt:lpstr>
      <vt:lpstr>Scrum小组</vt:lpstr>
      <vt:lpstr>Analytical School </vt:lpstr>
      <vt:lpstr>Analytical School </vt:lpstr>
      <vt:lpstr>PowerPoint 演示文稿</vt:lpstr>
      <vt:lpstr>敏捷测试的“原则”</vt:lpstr>
      <vt:lpstr>PowerPoint 演示文稿</vt:lpstr>
      <vt:lpstr>4.4.1  TMMi </vt:lpstr>
      <vt:lpstr>TMMi 5个级别简述</vt:lpstr>
      <vt:lpstr>TMMi 2～5级别内容</vt:lpstr>
      <vt:lpstr>4.4.2  TPI NEXT </vt:lpstr>
      <vt:lpstr>PowerPoint 演示文稿</vt:lpstr>
      <vt:lpstr>敏捷测试的“原则”</vt:lpstr>
      <vt:lpstr>敏捷测试的“原则”</vt:lpstr>
      <vt:lpstr>TPI成熟度矩阵</vt:lpstr>
      <vt:lpstr>敏捷测试的“原则”</vt:lpstr>
      <vt:lpstr>TPI 检查点和建议</vt:lpstr>
      <vt:lpstr>敏捷测试的“原则”</vt:lpstr>
      <vt:lpstr>敏捷测试的“原则”</vt:lpstr>
      <vt:lpstr>敏捷测试的“原则”</vt:lpstr>
      <vt:lpstr>敏捷测试的“原则”</vt:lpstr>
      <vt:lpstr>敏捷测试的“原则”</vt:lpstr>
      <vt:lpstr>敏捷测试的“原则”</vt:lpstr>
      <vt:lpstr>敏捷测试的“原则”</vt:lpstr>
      <vt:lpstr>敏捷测试的“原则”</vt:lpstr>
      <vt:lpstr>PowerPoint 演示文稿</vt:lpstr>
      <vt:lpstr>概述</vt:lpstr>
      <vt:lpstr>标准和质量体系认证</vt:lpstr>
      <vt:lpstr>从SC7标准集了解软件工程标准的结构</vt:lpstr>
      <vt:lpstr>主要软件质量标准</vt:lpstr>
      <vt:lpstr>软件测试行业标准</vt:lpstr>
      <vt:lpstr>完整的软件测试规范是怎样的</vt:lpstr>
      <vt:lpstr>制定测试规范需要考虑的内容</vt:lpstr>
      <vt:lpstr> GBT 15532-2008 《计算机软件测试规范》</vt:lpstr>
      <vt:lpstr>敏捷测试的“原则”</vt:lpstr>
      <vt:lpstr>敏捷测试的“原则”</vt:lpstr>
      <vt:lpstr>敏捷测试的“原则”</vt:lpstr>
      <vt:lpstr>敏捷测试的“原则”</vt:lpstr>
      <vt:lpstr>敏捷测试的“原则”</vt:lpstr>
      <vt:lpstr>Part 4:  Techniques</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achao</cp:lastModifiedBy>
  <cp:revision>720</cp:revision>
  <dcterms:created xsi:type="dcterms:W3CDTF">2020-06-18T01:06:00Z</dcterms:created>
  <dcterms:modified xsi:type="dcterms:W3CDTF">2024-03-12T02:31:20Z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ICV">
    <vt:lpwstr>426427AD8D144D0396529E473195E768</vt:lpwstr>
  </property>
</Properties>
</file>